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B39DA-E7EF-4A36-BF19-18C32CCB2A3A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99026-CA86-4F33-AC69-B3297A0D0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4396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8000">
        <p:split orient="vert"/>
      </p:transition>
    </mc:Choice>
    <mc:Fallback>
      <p:transition spd="slow" advClick="0" advTm="8000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B39DA-E7EF-4A36-BF19-18C32CCB2A3A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99026-CA86-4F33-AC69-B3297A0D0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4560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8000">
        <p:split orient="vert"/>
      </p:transition>
    </mc:Choice>
    <mc:Fallback>
      <p:transition spd="slow" advClick="0" advTm="8000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B39DA-E7EF-4A36-BF19-18C32CCB2A3A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99026-CA86-4F33-AC69-B3297A0D0F0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209945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8000">
        <p:split orient="vert"/>
      </p:transition>
    </mc:Choice>
    <mc:Fallback>
      <p:transition spd="slow" advClick="0" advTm="8000">
        <p:split orient="vert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B39DA-E7EF-4A36-BF19-18C32CCB2A3A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99026-CA86-4F33-AC69-B3297A0D0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029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8000">
        <p:split orient="vert"/>
      </p:transition>
    </mc:Choice>
    <mc:Fallback>
      <p:transition spd="slow" advClick="0" advTm="8000">
        <p:split orient="vert"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B39DA-E7EF-4A36-BF19-18C32CCB2A3A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99026-CA86-4F33-AC69-B3297A0D0F0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864788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8000">
        <p:split orient="vert"/>
      </p:transition>
    </mc:Choice>
    <mc:Fallback>
      <p:transition spd="slow" advClick="0" advTm="8000">
        <p:split orient="vert"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B39DA-E7EF-4A36-BF19-18C32CCB2A3A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99026-CA86-4F33-AC69-B3297A0D0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3933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8000">
        <p:split orient="vert"/>
      </p:transition>
    </mc:Choice>
    <mc:Fallback>
      <p:transition spd="slow" advClick="0" advTm="8000">
        <p:split orient="vert"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B39DA-E7EF-4A36-BF19-18C32CCB2A3A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99026-CA86-4F33-AC69-B3297A0D0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2919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8000">
        <p:split orient="vert"/>
      </p:transition>
    </mc:Choice>
    <mc:Fallback>
      <p:transition spd="slow" advClick="0" advTm="8000">
        <p:split orient="vert"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B39DA-E7EF-4A36-BF19-18C32CCB2A3A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99026-CA86-4F33-AC69-B3297A0D0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3101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8000">
        <p:split orient="vert"/>
      </p:transition>
    </mc:Choice>
    <mc:Fallback>
      <p:transition spd="slow" advClick="0" advTm="8000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B39DA-E7EF-4A36-BF19-18C32CCB2A3A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99026-CA86-4F33-AC69-B3297A0D0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6413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8000">
        <p:split orient="vert"/>
      </p:transition>
    </mc:Choice>
    <mc:Fallback>
      <p:transition spd="slow" advClick="0" advTm="8000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B39DA-E7EF-4A36-BF19-18C32CCB2A3A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99026-CA86-4F33-AC69-B3297A0D0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7487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8000">
        <p:split orient="vert"/>
      </p:transition>
    </mc:Choice>
    <mc:Fallback>
      <p:transition spd="slow" advClick="0" advTm="8000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B39DA-E7EF-4A36-BF19-18C32CCB2A3A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99026-CA86-4F33-AC69-B3297A0D0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9580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8000">
        <p:split orient="vert"/>
      </p:transition>
    </mc:Choice>
    <mc:Fallback>
      <p:transition spd="slow" advClick="0" advTm="8000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B39DA-E7EF-4A36-BF19-18C32CCB2A3A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99026-CA86-4F33-AC69-B3297A0D0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9061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8000">
        <p:split orient="vert"/>
      </p:transition>
    </mc:Choice>
    <mc:Fallback>
      <p:transition spd="slow" advClick="0" advTm="8000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B39DA-E7EF-4A36-BF19-18C32CCB2A3A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99026-CA86-4F33-AC69-B3297A0D0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7412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8000">
        <p:split orient="vert"/>
      </p:transition>
    </mc:Choice>
    <mc:Fallback>
      <p:transition spd="slow" advClick="0" advTm="8000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B39DA-E7EF-4A36-BF19-18C32CCB2A3A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99026-CA86-4F33-AC69-B3297A0D0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445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8000">
        <p:split orient="vert"/>
      </p:transition>
    </mc:Choice>
    <mc:Fallback>
      <p:transition spd="slow" advClick="0" advTm="8000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B39DA-E7EF-4A36-BF19-18C32CCB2A3A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99026-CA86-4F33-AC69-B3297A0D0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3634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8000">
        <p:split orient="vert"/>
      </p:transition>
    </mc:Choice>
    <mc:Fallback>
      <p:transition spd="slow" advClick="0" advTm="8000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B39DA-E7EF-4A36-BF19-18C32CCB2A3A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99026-CA86-4F33-AC69-B3297A0D0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925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8000">
        <p:split orient="vert"/>
      </p:transition>
    </mc:Choice>
    <mc:Fallback>
      <p:transition spd="slow" advClick="0" advTm="8000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B39DA-E7EF-4A36-BF19-18C32CCB2A3A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BD199026-CA86-4F33-AC69-B3297A0D0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425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mc:AlternateContent xmlns:mc="http://schemas.openxmlformats.org/markup-compatibility/2006">
    <mc:Choice xmlns:p14="http://schemas.microsoft.com/office/powerpoint/2010/main" Requires="p14">
      <p:transition spd="slow" p14:dur="1500" advClick="0" advTm="8000">
        <p:split orient="vert"/>
      </p:transition>
    </mc:Choice>
    <mc:Fallback>
      <p:transition spd="slow" advClick="0" advTm="8000">
        <p:split orient="vert"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8230" y="1154244"/>
            <a:ext cx="5846163" cy="185878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Vac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567" y="4050833"/>
            <a:ext cx="9024079" cy="1096899"/>
          </a:xfrm>
        </p:spPr>
        <p:txBody>
          <a:bodyPr>
            <a:noAutofit/>
          </a:bodyPr>
          <a:lstStyle/>
          <a:p>
            <a:r>
              <a:rPr lang="fa-IR" sz="4000" dirty="0" smtClean="0">
                <a:solidFill>
                  <a:schemeClr val="tx1"/>
                </a:solidFill>
              </a:rPr>
              <a:t>از ریشه </a:t>
            </a:r>
            <a:r>
              <a:rPr lang="fa-IR" sz="3200" dirty="0" smtClean="0">
                <a:solidFill>
                  <a:schemeClr val="tx1"/>
                </a:solidFill>
              </a:rPr>
              <a:t>لاتین</a:t>
            </a:r>
            <a:r>
              <a:rPr lang="fa-IR" sz="4000" dirty="0" smtClean="0">
                <a:solidFill>
                  <a:schemeClr val="tx1"/>
                </a:solidFill>
              </a:rPr>
              <a:t> است به معنی </a:t>
            </a:r>
            <a:r>
              <a:rPr lang="fa-IR" sz="4000" dirty="0" smtClean="0">
                <a:solidFill>
                  <a:srgbClr val="FF0000"/>
                </a:solidFill>
              </a:rPr>
              <a:t>خالی و تهی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5082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8000">
        <p:split orient="vert"/>
      </p:transition>
    </mc:Choice>
    <mc:Fallback>
      <p:transition spd="slow" advClick="0" advTm="8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27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3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30" tmFilter="0, 0; 0.125,0.2665; 0.25,0.4; 0.375,0.465; 0.5,0.5;  0.625,0.535; 0.75,0.6; 0.875,0.7335; 1,1">
                                          <p:stCondLst>
                                            <p:cond delay="83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15" tmFilter="0, 0; 0.125,0.2665; 0.25,0.4; 0.375,0.465; 0.5,0.5;  0.625,0.535; 0.75,0.6; 0.875,0.7335; 1,1">
                                          <p:stCondLst>
                                            <p:cond delay="16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5" tmFilter="0, 0; 0.125,0.2665; 0.25,0.4; 0.375,0.465; 0.5,0.5;  0.625,0.535; 0.75,0.6; 0.875,0.7335; 1,1">
                                          <p:stCondLst>
                                            <p:cond delay="20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3">
                                          <p:stCondLst>
                                            <p:cond delay="8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07" decel="50000">
                                          <p:stCondLst>
                                            <p:cond delay="84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3">
                                          <p:stCondLst>
                                            <p:cond delay="164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07" decel="50000">
                                          <p:stCondLst>
                                            <p:cond delay="167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3">
                                          <p:stCondLst>
                                            <p:cond delay="205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07" decel="50000">
                                          <p:stCondLst>
                                            <p:cond delay="208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3">
                                          <p:stCondLst>
                                            <p:cond delay="226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07" decel="50000">
                                          <p:stCondLst>
                                            <p:cond delay="229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4105" y="794480"/>
            <a:ext cx="6041036" cy="1289154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Vacant: </a:t>
            </a:r>
            <a:r>
              <a:rPr lang="fa-IR" dirty="0" smtClean="0">
                <a:solidFill>
                  <a:schemeClr val="tx1"/>
                </a:solidFill>
              </a:rPr>
              <a:t>خالی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Only a few apartments were still vacant.</a:t>
            </a:r>
          </a:p>
          <a:p>
            <a:pPr algn="ctr"/>
            <a:r>
              <a:rPr lang="fa-IR" sz="2400" dirty="0" smtClean="0">
                <a:solidFill>
                  <a:schemeClr val="tx1"/>
                </a:solidFill>
              </a:rPr>
              <a:t>فقط چند آپارتمان هنوز خالی بودند. 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The vacant parking lot was soon taken. </a:t>
            </a:r>
          </a:p>
          <a:p>
            <a:pPr algn="ctr"/>
            <a:r>
              <a:rPr lang="fa-IR" sz="2400" dirty="0" smtClean="0">
                <a:solidFill>
                  <a:schemeClr val="tx1"/>
                </a:solidFill>
              </a:rPr>
              <a:t>جای خالی پارک به زودی گرفته شد.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rot="591521">
            <a:off x="3915740" y="2862473"/>
            <a:ext cx="5610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B0F0"/>
                </a:solidFill>
              </a:rPr>
              <a:t>Synonyms: empty – void – destitute </a:t>
            </a:r>
            <a:endParaRPr lang="en-US" sz="2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72056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8000">
        <p:split orient="vert"/>
      </p:transition>
    </mc:Choice>
    <mc:Fallback>
      <p:transition spd="slow" advClick="0" advTm="8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5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90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7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7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1500"/>
                            </p:stCondLst>
                            <p:childTnLst>
                              <p:par>
                                <p:cTn id="34" presetID="6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3751" y="779490"/>
            <a:ext cx="7370252" cy="1124262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Evacuate: </a:t>
            </a:r>
            <a:r>
              <a:rPr lang="fa-IR" dirty="0" smtClean="0">
                <a:solidFill>
                  <a:schemeClr val="tx1"/>
                </a:solidFill>
              </a:rPr>
              <a:t>تخلیه کردن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377127"/>
            <a:ext cx="6617602" cy="1379095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Police evacuated the area.</a:t>
            </a:r>
            <a:endParaRPr lang="fa-IR" sz="2800" dirty="0" smtClean="0">
              <a:solidFill>
                <a:schemeClr val="tx1"/>
              </a:solidFill>
            </a:endParaRPr>
          </a:p>
          <a:p>
            <a:pPr algn="ctr"/>
            <a:r>
              <a:rPr lang="fa-IR" sz="2800" dirty="0" smtClean="0">
                <a:solidFill>
                  <a:schemeClr val="tx1"/>
                </a:solidFill>
              </a:rPr>
              <a:t>پلیس منطقه را تخلیه کرد. </a:t>
            </a:r>
            <a:endParaRPr lang="en-US" sz="2800" dirty="0" smtClean="0">
              <a:solidFill>
                <a:schemeClr val="tx1"/>
              </a:solidFill>
            </a:endParaRPr>
          </a:p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The order was given to evacuate. </a:t>
            </a:r>
          </a:p>
          <a:p>
            <a:pPr algn="ctr"/>
            <a:r>
              <a:rPr lang="fa-IR" sz="2800" dirty="0" smtClean="0">
                <a:solidFill>
                  <a:schemeClr val="tx1"/>
                </a:solidFill>
              </a:rPr>
              <a:t>دستور تخلیه صادر شد.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rot="20916839">
            <a:off x="2566986" y="2995062"/>
            <a:ext cx="60293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B0F0"/>
                </a:solidFill>
              </a:rPr>
              <a:t>Synonyms: drain – discharge – exhaust </a:t>
            </a:r>
            <a:endParaRPr lang="en-US" sz="2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6109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8000">
        <p:split orient="vert"/>
      </p:transition>
    </mc:Choice>
    <mc:Fallback>
      <p:transition spd="slow" advClick="0" advTm="8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9193" y="734519"/>
            <a:ext cx="7375161" cy="1184222"/>
          </a:xfrm>
        </p:spPr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</a:rPr>
              <a:t>Vacancy: </a:t>
            </a:r>
            <a:r>
              <a:rPr lang="fa-IR" sz="3600" dirty="0" smtClean="0">
                <a:solidFill>
                  <a:schemeClr val="tx1"/>
                </a:solidFill>
              </a:rPr>
              <a:t>جای خالی – پست خالی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6722533" cy="2095134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We have no vacancies for photographers at the moment.</a:t>
            </a:r>
          </a:p>
          <a:p>
            <a:pPr algn="ctr"/>
            <a:r>
              <a:rPr lang="fa-IR" dirty="0" smtClean="0">
                <a:solidFill>
                  <a:schemeClr val="tx1"/>
                </a:solidFill>
              </a:rPr>
              <a:t>در حال حاضر، هیچ پست خالی برای عکاسان نداریم.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Information about job vacancies.</a:t>
            </a:r>
            <a:endParaRPr lang="fa-IR" dirty="0" smtClean="0">
              <a:solidFill>
                <a:schemeClr val="tx1"/>
              </a:solidFill>
            </a:endParaRPr>
          </a:p>
          <a:p>
            <a:pPr algn="ctr"/>
            <a:r>
              <a:rPr lang="fa-IR" dirty="0" smtClean="0">
                <a:solidFill>
                  <a:schemeClr val="tx1"/>
                </a:solidFill>
              </a:rPr>
              <a:t>اطلاعات درباره پست های شغلی خالی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rot="352677">
            <a:off x="2333493" y="2818187"/>
            <a:ext cx="51424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B0F0"/>
                </a:solidFill>
              </a:rPr>
              <a:t>Synonyms: job – opening – post </a:t>
            </a:r>
            <a:endParaRPr lang="en-US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60413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8000">
        <p:split orient="vert"/>
      </p:transition>
    </mc:Choice>
    <mc:Fallback>
      <p:transition spd="slow" advClick="0" advTm="8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75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825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2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5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275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2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8662" y="419726"/>
            <a:ext cx="5156618" cy="1738858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Vacuum: </a:t>
            </a:r>
            <a:r>
              <a:rPr lang="fa-IR" dirty="0" smtClean="0">
                <a:solidFill>
                  <a:schemeClr val="tx1"/>
                </a:solidFill>
              </a:rPr>
              <a:t>خلا′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6572631" cy="1096899"/>
          </a:xfrm>
        </p:spPr>
        <p:txBody>
          <a:bodyPr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Her  husband’s death left a vacancy in her life.</a:t>
            </a:r>
          </a:p>
          <a:p>
            <a:pPr algn="ctr"/>
            <a:r>
              <a:rPr lang="fa-IR" dirty="0" smtClean="0">
                <a:solidFill>
                  <a:schemeClr val="tx1"/>
                </a:solidFill>
              </a:rPr>
              <a:t>مرگ شوهر یک خلا در زندگی اش ایجاد کرد. 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Learning a foreign language does not happen in vacuum. </a:t>
            </a:r>
            <a:endParaRPr lang="fa-IR" dirty="0" smtClean="0">
              <a:solidFill>
                <a:schemeClr val="tx1"/>
              </a:solidFill>
            </a:endParaRPr>
          </a:p>
          <a:p>
            <a:pPr algn="ctr"/>
            <a:r>
              <a:rPr lang="fa-IR" dirty="0" smtClean="0">
                <a:solidFill>
                  <a:schemeClr val="tx1"/>
                </a:solidFill>
              </a:rPr>
              <a:t>یادگرفتن یک زبان خارجی  در خلا‘ اتفاق نمی افتد.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rot="450910">
            <a:off x="2946248" y="2991003"/>
            <a:ext cx="59147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B0F0"/>
                </a:solidFill>
              </a:rPr>
              <a:t>Synonyms: emptiness – void – space </a:t>
            </a:r>
            <a:endParaRPr lang="en-US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8818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8000">
        <p:split orient="vert"/>
      </p:transition>
    </mc:Choice>
    <mc:Fallback>
      <p:transition spd="slow" advClick="0" advTm="8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27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3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30" tmFilter="0, 0; 0.125,0.2665; 0.25,0.4; 0.375,0.465; 0.5,0.5;  0.625,0.535; 0.75,0.6; 0.875,0.7335; 1,1">
                                          <p:stCondLst>
                                            <p:cond delay="83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15" tmFilter="0, 0; 0.125,0.2665; 0.25,0.4; 0.375,0.465; 0.5,0.5;  0.625,0.535; 0.75,0.6; 0.875,0.7335; 1,1">
                                          <p:stCondLst>
                                            <p:cond delay="16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5" tmFilter="0, 0; 0.125,0.2665; 0.25,0.4; 0.375,0.465; 0.5,0.5;  0.625,0.535; 0.75,0.6; 0.875,0.7335; 1,1">
                                          <p:stCondLst>
                                            <p:cond delay="20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3">
                                          <p:stCondLst>
                                            <p:cond delay="8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07" decel="50000">
                                          <p:stCondLst>
                                            <p:cond delay="84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3">
                                          <p:stCondLst>
                                            <p:cond delay="164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07" decel="50000">
                                          <p:stCondLst>
                                            <p:cond delay="167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3">
                                          <p:stCondLst>
                                            <p:cond delay="205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07" decel="50000">
                                          <p:stCondLst>
                                            <p:cond delay="208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3">
                                          <p:stCondLst>
                                            <p:cond delay="226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07" decel="50000">
                                          <p:stCondLst>
                                            <p:cond delay="229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250"/>
                            </p:stCondLst>
                            <p:childTnLst>
                              <p:par>
                                <p:cTn id="28" presetID="22" presetClass="entr" presetSubtype="4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2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25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2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1250"/>
                            </p:stCondLst>
                            <p:childTnLst>
                              <p:par>
                                <p:cTn id="36" presetID="22" presetClass="entr" presetSubtype="4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2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4250"/>
                            </p:stCondLst>
                            <p:childTnLst>
                              <p:par>
                                <p:cTn id="40" presetID="22" presetClass="entr" presetSubtype="4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2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411" y="884420"/>
            <a:ext cx="8374592" cy="1573967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Vacuum Cleaner: </a:t>
            </a:r>
            <a:r>
              <a:rPr lang="fa-IR" dirty="0" smtClean="0">
                <a:solidFill>
                  <a:schemeClr val="tx1"/>
                </a:solidFill>
              </a:rPr>
              <a:t>جاروبرقی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I clean the house by vacuum cleaner every other day. </a:t>
            </a:r>
          </a:p>
          <a:p>
            <a:pPr algn="ctr"/>
            <a:r>
              <a:rPr lang="fa-IR" sz="2400" dirty="0" smtClean="0">
                <a:solidFill>
                  <a:schemeClr val="tx1"/>
                </a:solidFill>
              </a:rPr>
              <a:t>یک روز در میان، من خانه را با جارو برقی تمیز می کنم. 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67565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8000">
        <p:split orient="vert"/>
      </p:transition>
    </mc:Choice>
    <mc:Fallback>
      <p:transition spd="slow" advClick="0" advTm="8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75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75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67</TotalTime>
  <Words>213</Words>
  <Application>Microsoft Office PowerPoint</Application>
  <PresentationFormat>Widescreen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Tahoma</vt:lpstr>
      <vt:lpstr>Trebuchet MS</vt:lpstr>
      <vt:lpstr>Wingdings 3</vt:lpstr>
      <vt:lpstr>Facet</vt:lpstr>
      <vt:lpstr>Vac </vt:lpstr>
      <vt:lpstr>Vacant: خالی</vt:lpstr>
      <vt:lpstr>Evacuate: تخلیه کردن </vt:lpstr>
      <vt:lpstr>Vacancy: جای خالی – پست خالی</vt:lpstr>
      <vt:lpstr>Vacuum: خلا′</vt:lpstr>
      <vt:lpstr>Vacuum Cleaner: جاروبرقی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Vac </dc:title>
  <dc:creator>Amir</dc:creator>
  <cp:lastModifiedBy>Amir</cp:lastModifiedBy>
  <cp:revision>20</cp:revision>
  <dcterms:created xsi:type="dcterms:W3CDTF">2020-09-24T19:48:43Z</dcterms:created>
  <dcterms:modified xsi:type="dcterms:W3CDTF">2020-09-24T20:55:52Z</dcterms:modified>
</cp:coreProperties>
</file>