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3F41-549A-4306-9BA5-C905318E3A57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FAAB-1BA8-4822-827F-09A5A57D7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079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1000">
        <p:randomBar dir="vert"/>
      </p:transition>
    </mc:Choice>
    <mc:Fallback>
      <p:transition spd="slow" advClick="0" advTm="11000">
        <p:randomBar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3F41-549A-4306-9BA5-C905318E3A57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FAAB-1BA8-4822-827F-09A5A57D7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97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1000">
        <p:randomBar dir="vert"/>
      </p:transition>
    </mc:Choice>
    <mc:Fallback>
      <p:transition spd="slow" advClick="0" advTm="11000">
        <p:randomBar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3F41-549A-4306-9BA5-C905318E3A57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FAAB-1BA8-4822-827F-09A5A57D73B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4923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1000">
        <p:randomBar dir="vert"/>
      </p:transition>
    </mc:Choice>
    <mc:Fallback>
      <p:transition spd="slow" advClick="0" advTm="11000">
        <p:randomBar dir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3F41-549A-4306-9BA5-C905318E3A57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FAAB-1BA8-4822-827F-09A5A57D7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878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1000">
        <p:randomBar dir="vert"/>
      </p:transition>
    </mc:Choice>
    <mc:Fallback>
      <p:transition spd="slow" advClick="0" advTm="11000">
        <p:randomBar dir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3F41-549A-4306-9BA5-C905318E3A57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FAAB-1BA8-4822-827F-09A5A57D73B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8003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1000">
        <p:randomBar dir="vert"/>
      </p:transition>
    </mc:Choice>
    <mc:Fallback>
      <p:transition spd="slow" advClick="0" advTm="11000">
        <p:randomBar dir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3F41-549A-4306-9BA5-C905318E3A57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FAAB-1BA8-4822-827F-09A5A57D7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35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1000">
        <p:randomBar dir="vert"/>
      </p:transition>
    </mc:Choice>
    <mc:Fallback>
      <p:transition spd="slow" advClick="0" advTm="11000">
        <p:randomBar dir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3F41-549A-4306-9BA5-C905318E3A57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FAAB-1BA8-4822-827F-09A5A57D7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923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1000">
        <p:randomBar dir="vert"/>
      </p:transition>
    </mc:Choice>
    <mc:Fallback>
      <p:transition spd="slow" advClick="0" advTm="11000">
        <p:randomBar dir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3F41-549A-4306-9BA5-C905318E3A57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FAAB-1BA8-4822-827F-09A5A57D7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1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1000">
        <p:randomBar dir="vert"/>
      </p:transition>
    </mc:Choice>
    <mc:Fallback>
      <p:transition spd="slow" advClick="0" advTm="11000">
        <p:randomBar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3F41-549A-4306-9BA5-C905318E3A57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FAAB-1BA8-4822-827F-09A5A57D7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98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1000">
        <p:randomBar dir="vert"/>
      </p:transition>
    </mc:Choice>
    <mc:Fallback>
      <p:transition spd="slow" advClick="0" advTm="11000">
        <p:randomBar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3F41-549A-4306-9BA5-C905318E3A57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FAAB-1BA8-4822-827F-09A5A57D7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981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1000">
        <p:randomBar dir="vert"/>
      </p:transition>
    </mc:Choice>
    <mc:Fallback>
      <p:transition spd="slow" advClick="0" advTm="11000">
        <p:randomBar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3F41-549A-4306-9BA5-C905318E3A57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FAAB-1BA8-4822-827F-09A5A57D7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628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1000">
        <p:randomBar dir="vert"/>
      </p:transition>
    </mc:Choice>
    <mc:Fallback>
      <p:transition spd="slow" advClick="0" advTm="11000">
        <p:randomBar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3F41-549A-4306-9BA5-C905318E3A57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FAAB-1BA8-4822-827F-09A5A57D7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726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1000">
        <p:randomBar dir="vert"/>
      </p:transition>
    </mc:Choice>
    <mc:Fallback>
      <p:transition spd="slow" advClick="0" advTm="11000">
        <p:randomBar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3F41-549A-4306-9BA5-C905318E3A57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FAAB-1BA8-4822-827F-09A5A57D7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931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1000">
        <p:randomBar dir="vert"/>
      </p:transition>
    </mc:Choice>
    <mc:Fallback>
      <p:transition spd="slow" advClick="0" advTm="11000">
        <p:randomBar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3F41-549A-4306-9BA5-C905318E3A57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FAAB-1BA8-4822-827F-09A5A57D7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58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1000">
        <p:randomBar dir="vert"/>
      </p:transition>
    </mc:Choice>
    <mc:Fallback>
      <p:transition spd="slow" advClick="0" advTm="11000">
        <p:randomBar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3F41-549A-4306-9BA5-C905318E3A57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FAAB-1BA8-4822-827F-09A5A57D7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799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1000">
        <p:randomBar dir="vert"/>
      </p:transition>
    </mc:Choice>
    <mc:Fallback>
      <p:transition spd="slow" advClick="0" advTm="11000">
        <p:randomBar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3F41-549A-4306-9BA5-C905318E3A57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FAAB-1BA8-4822-827F-09A5A57D7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833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1000">
        <p:randomBar dir="vert"/>
      </p:transition>
    </mc:Choice>
    <mc:Fallback>
      <p:transition spd="slow" advClick="0" advTm="11000">
        <p:randomBar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73F41-549A-4306-9BA5-C905318E3A57}" type="datetimeFigureOut">
              <a:rPr lang="en-US" smtClean="0"/>
              <a:t>12/12/2020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054FFAAB-1BA8-4822-827F-09A5A57D7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78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11000">
        <p:randomBar dir="vert"/>
      </p:transition>
    </mc:Choice>
    <mc:Fallback>
      <p:transition spd="slow" advClick="0" advTm="11000">
        <p:randomBar dir="vert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083212"/>
            <a:ext cx="7766936" cy="13223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An/en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207435"/>
            <a:ext cx="7766936" cy="1940298"/>
          </a:xfrm>
        </p:spPr>
        <p:txBody>
          <a:bodyPr>
            <a:normAutofit/>
          </a:bodyPr>
          <a:lstStyle/>
          <a:p>
            <a:r>
              <a:rPr lang="fa-IR" sz="3600" dirty="0" smtClean="0"/>
              <a:t>از ریشه لاتین است به معنای "سال"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24573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1000">
        <p:randomBar dir="vert"/>
      </p:transition>
    </mc:Choice>
    <mc:Fallback>
      <p:transition spd="slow" advClick="0" advTm="11000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59655"/>
            <a:ext cx="7766936" cy="998807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Annals </a:t>
            </a:r>
            <a:r>
              <a:rPr lang="fa-I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تاریخچه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5926" y="4192171"/>
            <a:ext cx="8102991" cy="955561"/>
          </a:xfrm>
        </p:spPr>
        <p:txBody>
          <a:bodyPr>
            <a:norm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one of the most unusual cases in the annals of crime.</a:t>
            </a:r>
          </a:p>
          <a:p>
            <a:pPr algn="ctr"/>
            <a:r>
              <a:rPr lang="fa-I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این یکی موارد شگفت انگیز در تاریخچه جرم و جنایت است.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1080283">
            <a:off x="3629465" y="2785403"/>
            <a:ext cx="37260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F0"/>
                </a:solidFill>
              </a:rPr>
              <a:t>Synonym: calendar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642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1000">
        <p:randomBar dir="vert"/>
      </p:transition>
    </mc:Choice>
    <mc:Fallback>
      <p:transition spd="slow" advClick="0" advTm="11000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13" tmFilter="0, 0; 0.125,0.2665; 0.25,0.4; 0.375,0.465; 0.5,0.5;  0.625,0.535; 0.75,0.6; 0.875,0.7335; 1,1">
                                          <p:stCondLst>
                                            <p:cond delay="91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56" tmFilter="0, 0; 0.125,0.2665; 0.25,0.4; 0.375,0.465; 0.5,0.5;  0.625,0.535; 0.75,0.6; 0.875,0.7335; 1,1">
                                          <p:stCondLst>
                                            <p:cond delay="1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26" tmFilter="0, 0; 0.125,0.2665; 0.25,0.4; 0.375,0.465; 0.5,0.5;  0.625,0.535; 0.75,0.6; 0.875,0.7335; 1,1">
                                          <p:stCondLst>
                                            <p:cond delay="227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6">
                                          <p:stCondLst>
                                            <p:cond delay="89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28" decel="50000">
                                          <p:stCondLst>
                                            <p:cond delay="93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6">
                                          <p:stCondLst>
                                            <p:cond delay="18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28" decel="50000">
                                          <p:stCondLst>
                                            <p:cond delay="18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6">
                                          <p:stCondLst>
                                            <p:cond delay="225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28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6">
                                          <p:stCondLst>
                                            <p:cond delay="248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28" decel="50000">
                                          <p:stCondLst>
                                            <p:cond delay="252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1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75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7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31520"/>
            <a:ext cx="7766936" cy="1350498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Annuity: </a:t>
            </a:r>
            <a:r>
              <a:rPr lang="fa-I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فوق العاده سالیانه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My annuity was paid long before January. </a:t>
            </a:r>
          </a:p>
          <a:p>
            <a:pPr algn="ctr"/>
            <a:r>
              <a:rPr lang="fa-I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فوق العاده سالانه من خیلی پیش از ژانویه پرداخت شد.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829973">
            <a:off x="3119250" y="2978437"/>
            <a:ext cx="3185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Synonym: salary </a:t>
            </a:r>
            <a:endParaRPr lang="en-US" sz="24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040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1000">
        <p:randomBar dir="vert"/>
      </p:transition>
    </mc:Choice>
    <mc:Fallback>
      <p:transition spd="slow" advClick="0" advTm="11000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25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2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914400"/>
            <a:ext cx="7766936" cy="1448972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Anniversary: </a:t>
            </a:r>
            <a:r>
              <a:rPr lang="fa-IR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سالگرد</a:t>
            </a: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221503"/>
            <a:ext cx="7766936" cy="105507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Jack and Kim celebrated their twenties wedding anniversary in January. </a:t>
            </a:r>
          </a:p>
          <a:p>
            <a:pPr algn="ctr"/>
            <a:r>
              <a:rPr lang="fa-IR" dirty="0" smtClean="0">
                <a:solidFill>
                  <a:schemeClr val="tx1"/>
                </a:solidFill>
              </a:rPr>
              <a:t>جک و کیم بیستمین سالگرد پیوندشان را در ژانویه جشن گرفتند.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95754" y="4951828"/>
            <a:ext cx="74558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huge parade was held on the anniversary of the 1959 revolution. </a:t>
            </a:r>
          </a:p>
          <a:p>
            <a:pPr algn="ctr"/>
            <a:r>
              <a:rPr lang="fa-IR" dirty="0" smtClean="0"/>
              <a:t>یک رژه بزرگ در سالگرد خیزش 1959 برگزار شد.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151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1000">
        <p:randomBar dir="vert"/>
      </p:transition>
    </mc:Choice>
    <mc:Fallback>
      <p:transition spd="slow" advClick="0" advTm="11000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75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9316" y="604912"/>
            <a:ext cx="7638757" cy="998805"/>
          </a:xfrm>
        </p:spPr>
        <p:txBody>
          <a:bodyPr/>
          <a:lstStyle/>
          <a:p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Centenarian: </a:t>
            </a:r>
            <a:r>
              <a:rPr lang="fa-IR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آدم صدساله </a:t>
            </a: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2405575"/>
            <a:ext cx="7766936" cy="1842868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There are more than 30,000 centenarians in Japan. 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</a:rPr>
              <a:t>بیش از سی هزار آدم صدساله در ژاپن هست. </a:t>
            </a:r>
          </a:p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65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1000">
        <p:randomBar dir="vert"/>
      </p:transition>
    </mc:Choice>
    <mc:Fallback>
      <p:transition spd="slow" advClick="0" advTm="11000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5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069146"/>
            <a:ext cx="7766936" cy="125202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Millennium: </a:t>
            </a:r>
            <a:r>
              <a:rPr lang="fa-I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هزاره 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Humans have gone a long way in civilization over millenniums. </a:t>
            </a:r>
          </a:p>
          <a:p>
            <a:pPr algn="ctr"/>
            <a:r>
              <a:rPr lang="fa-I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انسان ها در گذر هزاران سال راه درازی را در تمدن پشت سر نهاده اند. 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752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1000">
        <p:randomBar dir="vert"/>
      </p:transition>
    </mc:Choice>
    <mc:Fallback>
      <p:transition spd="slow" advClick="0" advTm="11000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</TotalTime>
  <Words>170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Tahoma</vt:lpstr>
      <vt:lpstr>Trebuchet MS</vt:lpstr>
      <vt:lpstr>Wingdings 3</vt:lpstr>
      <vt:lpstr>Facet</vt:lpstr>
      <vt:lpstr>An/en </vt:lpstr>
      <vt:lpstr>Annals تاریخچه </vt:lpstr>
      <vt:lpstr>Annuity: فوق العاده سالیانه</vt:lpstr>
      <vt:lpstr>Anniversary: سالگرد</vt:lpstr>
      <vt:lpstr>Centenarian: آدم صدساله </vt:lpstr>
      <vt:lpstr>Millennium: هزاره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An/en </dc:title>
  <dc:creator>Zahra</dc:creator>
  <cp:lastModifiedBy>Zahra</cp:lastModifiedBy>
  <cp:revision>10</cp:revision>
  <dcterms:created xsi:type="dcterms:W3CDTF">2020-12-11T21:13:42Z</dcterms:created>
  <dcterms:modified xsi:type="dcterms:W3CDTF">2020-12-11T22:05:29Z</dcterms:modified>
</cp:coreProperties>
</file>