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186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7299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0727586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75840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916878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4582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2641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916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182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4637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5365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789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9926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6132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3502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6984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9159C-C760-410A-A3D6-8C9CC38FC159}" type="datetimeFigureOut">
              <a:rPr lang="en-US" smtClean="0"/>
              <a:t>12/18/2020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31933C3-4AD6-452B-8B6F-E67B7FFAFD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6487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288473"/>
            <a:ext cx="7766936" cy="1385454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Tract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3519056"/>
            <a:ext cx="7766936" cy="983672"/>
          </a:xfrm>
        </p:spPr>
        <p:txBody>
          <a:bodyPr>
            <a:normAutofit/>
          </a:bodyPr>
          <a:lstStyle/>
          <a:p>
            <a:pPr algn="ctr"/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از ریشه لاتین است به معنای </a:t>
            </a:r>
            <a:r>
              <a:rPr lang="fa-IR" sz="44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کشیدن</a:t>
            </a:r>
            <a:endParaRPr lang="en-US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76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80656"/>
            <a:ext cx="7766936" cy="872836"/>
          </a:xfrm>
        </p:spPr>
        <p:txBody>
          <a:bodyPr/>
          <a:lstStyle/>
          <a:p>
            <a:pPr algn="ctr"/>
            <a:r>
              <a:rPr lang="en-US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Attract: </a:t>
            </a:r>
            <a:r>
              <a:rPr lang="fa-IR" sz="4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جلب کردن، جذب کردن</a:t>
            </a:r>
            <a:endParaRPr lang="en-US" sz="4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pPr algn="ctr"/>
            <a:r>
              <a:rPr lang="en-US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Leftover food attracts flies. </a:t>
            </a:r>
          </a:p>
          <a:p>
            <a:pPr algn="ctr"/>
            <a:r>
              <a:rPr lang="fa-IR" sz="36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غذای مانده مگس ها را جلب می کند. </a:t>
            </a:r>
            <a:endParaRPr lang="en-US" sz="36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1044106">
            <a:off x="1592932" y="2440514"/>
            <a:ext cx="1005648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B0F0"/>
                </a:solidFill>
              </a:rPr>
              <a:t>Synonyms: fascinate: entice: allure: temp</a:t>
            </a:r>
          </a:p>
          <a:p>
            <a:endParaRPr lang="en-US" sz="28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96807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25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278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30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30" tmFilter="0, 0; 0.125,0.2665; 0.25,0.4; 0.375,0.465; 0.5,0.5;  0.625,0.535; 0.75,0.6; 0.875,0.7335; 1,1">
                                          <p:stCondLst>
                                            <p:cond delay="8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15" tmFilter="0, 0; 0.125,0.2665; 0.25,0.4; 0.375,0.465; 0.5,0.5;  0.625,0.535; 0.75,0.6; 0.875,0.7335; 1,1">
                                          <p:stCondLst>
                                            <p:cond delay="16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5" tmFilter="0, 0; 0.125,0.2665; 0.25,0.4; 0.375,0.465; 0.5,0.5;  0.625,0.535; 0.75,0.6; 0.875,0.7335; 1,1">
                                          <p:stCondLst>
                                            <p:cond delay="207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3">
                                          <p:stCondLst>
                                            <p:cond delay="8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07" decel="50000">
                                          <p:stCondLst>
                                            <p:cond delay="84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3">
                                          <p:stCondLst>
                                            <p:cond delay="16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07" decel="50000">
                                          <p:stCondLst>
                                            <p:cond delay="167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3">
                                          <p:stCondLst>
                                            <p:cond delay="205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07" decel="50000">
                                          <p:stCondLst>
                                            <p:cond delay="208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3">
                                          <p:stCondLst>
                                            <p:cond delay="226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07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2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108364"/>
            <a:ext cx="7766936" cy="595745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Distract: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منحرف کردن، گیج کردن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War was used to distract attention from other matters.</a:t>
            </a:r>
            <a:endParaRPr lang="fa-IR" sz="24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a-IR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جنگ دستاویزی بود برای پرت کردن حواسها از امور مهمتر.</a:t>
            </a:r>
            <a:endParaRPr lang="en-US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225550">
            <a:off x="2828912" y="2431919"/>
            <a:ext cx="6368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mystify: puzzle: confuse: bewilder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89722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652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50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747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47" tmFilter="0, 0; 0.125,0.2665; 0.25,0.4; 0.375,0.465; 0.5,0.5;  0.625,0.535; 0.75,0.6; 0.875,0.7335; 1,1">
                                          <p:stCondLst>
                                            <p:cond delay="7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73" tmFilter="0, 0; 0.125,0.2665; 0.25,0.4; 0.375,0.465; 0.5,0.5;  0.625,0.535; 0.75,0.6; 0.875,0.7335; 1,1">
                                          <p:stCondLst>
                                            <p:cond delay="149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85" tmFilter="0, 0; 0.125,0.2665; 0.25,0.4; 0.375,0.465; 0.5,0.5;  0.625,0.535; 0.75,0.6; 0.875,0.7335; 1,1">
                                          <p:stCondLst>
                                            <p:cond delay="18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9">
                                          <p:stCondLst>
                                            <p:cond delay="73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87" decel="50000">
                                          <p:stCondLst>
                                            <p:cond delay="76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9">
                                          <p:stCondLst>
                                            <p:cond delay="14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87" decel="50000">
                                          <p:stCondLst>
                                            <p:cond delay="150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9">
                                          <p:stCondLst>
                                            <p:cond delay="184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87" decel="50000">
                                          <p:stCondLst>
                                            <p:cond delay="18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9">
                                          <p:stCondLst>
                                            <p:cond delay="20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87" decel="50000">
                                          <p:stCondLst>
                                            <p:cond delay="206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250"/>
                            </p:stCondLst>
                            <p:childTnLst>
                              <p:par>
                                <p:cTn id="26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1039092"/>
            <a:ext cx="7766936" cy="1080654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Extraction: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استخراج، بیرون کشیدن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extraction of salt  from seawater.</a:t>
            </a: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استخراج نمک از آب دریا</a:t>
            </a:r>
          </a:p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738975">
            <a:off x="3520158" y="2803832"/>
            <a:ext cx="50082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Synonyms: removing: obtaining</a:t>
            </a:r>
            <a:endParaRPr lang="en-US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97172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797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505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13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913" tmFilter="0, 0; 0.125,0.2665; 0.25,0.4; 0.375,0.465; 0.5,0.5;  0.625,0.535; 0.75,0.6; 0.875,0.7335; 1,1">
                                          <p:stCondLst>
                                            <p:cond delay="91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456" tmFilter="0, 0; 0.125,0.2665; 0.25,0.4; 0.375,0.465; 0.5,0.5;  0.625,0.535; 0.75,0.6; 0.875,0.7335; 1,1">
                                          <p:stCondLst>
                                            <p:cond delay="1821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26" tmFilter="0, 0; 0.125,0.2665; 0.25,0.4; 0.375,0.465; 0.5,0.5;  0.625,0.535; 0.75,0.6; 0.875,0.7335; 1,1">
                                          <p:stCondLst>
                                            <p:cond delay="2277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36">
                                          <p:stCondLst>
                                            <p:cond delay="89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228" decel="50000">
                                          <p:stCondLst>
                                            <p:cond delay="93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36">
                                          <p:stCondLst>
                                            <p:cond delay="180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228" decel="50000">
                                          <p:stCondLst>
                                            <p:cond delay="184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36">
                                          <p:stCondLst>
                                            <p:cond delay="225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228" decel="50000">
                                          <p:stCondLst>
                                            <p:cond delay="2293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36">
                                          <p:stCondLst>
                                            <p:cond delay="248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228" decel="50000">
                                          <p:stCondLst>
                                            <p:cond delay="252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7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150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5250"/>
                            </p:stCondLst>
                            <p:childTnLst>
                              <p:par>
                                <p:cTn id="38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2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4182" y="1025237"/>
            <a:ext cx="8719821" cy="651164"/>
          </a:xfrm>
        </p:spPr>
        <p:txBody>
          <a:bodyPr/>
          <a:lstStyle/>
          <a:p>
            <a:pPr algn="ctr"/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Retract: </a:t>
            </a:r>
            <a:r>
              <a:rPr lang="fa-IR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پس کشیدن، پس گرفتن(حرف)</a:t>
            </a:r>
            <a:endParaRPr lang="en-US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 confessed to the murder but later retracted his statement. </a:t>
            </a:r>
            <a:endParaRPr lang="fa-IR" sz="3200" dirty="0" smtClean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fa-IR" sz="32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او به قتل اعتراف کرد اما بعدا حرف خود را پس گرفت. </a:t>
            </a:r>
            <a:endParaRPr lang="en-US" sz="32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344139">
            <a:off x="2638587" y="2523422"/>
            <a:ext cx="58271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disclaim: disown: unsay</a:t>
            </a:r>
            <a:endParaRPr lang="en-US" sz="28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154192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750" advClick="0" advTm="10000">
        <p:push dir="u"/>
      </p:transition>
    </mc:Choice>
    <mc:Fallback>
      <p:transition spd="slow" advClick="0" advTm="10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25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25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225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750"/>
                            </p:stCondLst>
                            <p:childTnLst>
                              <p:par>
                                <p:cTn id="32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25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7527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Tract: </a:t>
            </a:r>
            <a:r>
              <a:rPr lang="fa-IR" sz="4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گستره، پهنه، منطقه</a:t>
            </a:r>
            <a:endParaRPr lang="en-US" sz="4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 rot="460843">
            <a:off x="1833568" y="1843985"/>
            <a:ext cx="672258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Synonyms: region: area: district: quarter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1272" y="3394363"/>
            <a:ext cx="889461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In the north, there is a vast tract of woodland. </a:t>
            </a:r>
          </a:p>
          <a:p>
            <a:pPr algn="ctr"/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در شمال،گستره پهناوری از جنگل هست. </a:t>
            </a:r>
            <a:r>
              <a:rPr lang="en-US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a-IR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77334" y="5153892"/>
            <a:ext cx="7883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More samples: </a:t>
            </a:r>
            <a:r>
              <a:rPr lang="en-US" sz="2400" dirty="0">
                <a:solidFill>
                  <a:srgbClr val="FF0000"/>
                </a:solidFill>
              </a:rPr>
              <a:t>attractive/ tractor/ protract/ detract</a:t>
            </a:r>
          </a:p>
          <a:p>
            <a:pPr algn="ctr"/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8003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750" advClick="0" advTm="14000">
        <p:push dir="u"/>
      </p:transition>
    </mc:Choice>
    <mc:Fallback>
      <p:transition spd="slow" advClick="0" advTm="14000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250"/>
                            </p:stCondLst>
                            <p:childTnLst>
                              <p:par>
                                <p:cTn id="22" presetID="6" presetClass="entr" presetSubtype="16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42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9250"/>
                            </p:stCondLst>
                            <p:childTnLst>
                              <p:par>
                                <p:cTn id="32" presetID="31" presetClass="entr" presetSubtype="0" fill="hold" grpId="0" nodeType="afterEffect">
                                  <p:stCondLst>
                                    <p:cond delay="125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2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58</TotalTime>
  <Words>183</Words>
  <Application>Microsoft Office PowerPoint</Application>
  <PresentationFormat>Widescreen</PresentationFormat>
  <Paragraphs>24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Tract</vt:lpstr>
      <vt:lpstr>Attract: جلب کردن، جذب کردن</vt:lpstr>
      <vt:lpstr>Distract: منحرف کردن، گیج کردن</vt:lpstr>
      <vt:lpstr>Extraction: استخراج، بیرون کشیدن</vt:lpstr>
      <vt:lpstr>Retract: پس کشیدن، پس گرفتن(حرف)</vt:lpstr>
      <vt:lpstr>Tract: گستره، پهنه، منطقه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Tract</dc:title>
  <dc:creator>Zahra</dc:creator>
  <cp:lastModifiedBy>Zahra</cp:lastModifiedBy>
  <cp:revision>9</cp:revision>
  <dcterms:created xsi:type="dcterms:W3CDTF">2020-12-17T23:58:20Z</dcterms:created>
  <dcterms:modified xsi:type="dcterms:W3CDTF">2020-12-18T09:50:17Z</dcterms:modified>
</cp:coreProperties>
</file>