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42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6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8128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17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6527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71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88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97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77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80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50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64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81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09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27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71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3D2CD-24A6-42CB-B7E1-F4642366F7FE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7EDC66D-E654-40CA-B9A9-63BFE1DF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4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31274"/>
            <a:ext cx="7766936" cy="117763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Gra/</a:t>
            </a:r>
            <a:r>
              <a:rPr lang="en-US" dirty="0" err="1" smtClean="0">
                <a:solidFill>
                  <a:schemeClr val="tx1"/>
                </a:solidFill>
              </a:rPr>
              <a:t>gre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034145"/>
            <a:ext cx="7766936" cy="2113587"/>
          </a:xfrm>
        </p:spPr>
        <p:txBody>
          <a:bodyPr>
            <a:normAutofit/>
          </a:bodyPr>
          <a:lstStyle/>
          <a:p>
            <a:pPr algn="ctr"/>
            <a:r>
              <a:rPr lang="fa-IR" sz="3600" dirty="0" smtClean="0"/>
              <a:t>هر دو از ریشه لاتین هستند به معنای </a:t>
            </a:r>
            <a:r>
              <a:rPr lang="fa-IR" sz="3600" dirty="0" smtClean="0">
                <a:solidFill>
                  <a:srgbClr val="FF0000"/>
                </a:solidFill>
              </a:rPr>
              <a:t>خوشایند و دلخواه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494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28256"/>
            <a:ext cx="7766936" cy="831271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Congratulate: </a:t>
            </a:r>
            <a:r>
              <a:rPr lang="fa-IR" sz="3200" dirty="0" smtClean="0">
                <a:solidFill>
                  <a:schemeClr val="tx1"/>
                </a:solidFill>
              </a:rPr>
              <a:t>شادباش گفتن، تبریک گفتن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5745" y="4050833"/>
            <a:ext cx="8678258" cy="109689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She congratulated me warmly on my exam results.</a:t>
            </a:r>
          </a:p>
          <a:p>
            <a:pPr algn="ctr"/>
            <a:r>
              <a:rPr lang="fa-IR" sz="2800" dirty="0" smtClean="0"/>
              <a:t>او موفقیت من در امتحانات را به گرمی تبریک گفت. </a:t>
            </a: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 rot="254276">
            <a:off x="1995590" y="2626594"/>
            <a:ext cx="6510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Synonyms: compliment: wish well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922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640"/>
                            </p:stCondLst>
                            <p:childTnLst>
                              <p:par>
                                <p:cTn id="8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480"/>
                            </p:stCondLst>
                            <p:childTnLst>
                              <p:par>
                                <p:cTn id="11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58982"/>
            <a:ext cx="7766936" cy="484909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Graceful: </a:t>
            </a:r>
            <a:r>
              <a:rPr lang="fa-IR" sz="4800" dirty="0" smtClean="0">
                <a:solidFill>
                  <a:schemeClr val="tx1"/>
                </a:solidFill>
              </a:rPr>
              <a:t>خوشگل، رعنا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Her movements were graceful and elegant</a:t>
            </a:r>
            <a:r>
              <a:rPr lang="en-US" sz="2800" dirty="0" smtClean="0"/>
              <a:t>.</a:t>
            </a:r>
            <a:endParaRPr lang="fa-IR" sz="2800" dirty="0" smtClean="0"/>
          </a:p>
          <a:p>
            <a:pPr algn="ctr"/>
            <a:r>
              <a:rPr lang="fa-IR" sz="2800" dirty="0" smtClean="0"/>
              <a:t>رفتار او زیبا و خوشایند بود. 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algn="ctr"/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 rot="290638">
            <a:off x="2137200" y="2253152"/>
            <a:ext cx="6274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elegant: comely: charming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33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55964"/>
            <a:ext cx="7766936" cy="762000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Grateful: </a:t>
            </a:r>
            <a:r>
              <a:rPr lang="fa-IR" sz="4800" dirty="0" smtClean="0">
                <a:solidFill>
                  <a:schemeClr val="tx1"/>
                </a:solidFill>
              </a:rPr>
              <a:t>سپاسگزار، ممنون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8982" y="4050833"/>
            <a:ext cx="8415021" cy="1096899"/>
          </a:xfrm>
        </p:spPr>
        <p:txBody>
          <a:bodyPr/>
          <a:lstStyle/>
          <a:p>
            <a:pPr algn="ctr"/>
            <a:r>
              <a:rPr lang="en-US" dirty="0" smtClean="0"/>
              <a:t>I am grateful to all my teachers now that high school is over.</a:t>
            </a:r>
          </a:p>
          <a:p>
            <a:pPr algn="ctr"/>
            <a:r>
              <a:rPr lang="fa-IR" dirty="0" smtClean="0"/>
              <a:t>اکنون که دبیرستان به پایان آمده است،من سپاسگزار همه معلمان خود هستم.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347051">
            <a:off x="1873046" y="2664254"/>
            <a:ext cx="6582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appreciative: obliged: thankful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539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98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73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48145"/>
            <a:ext cx="7766936" cy="817419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Gratify: </a:t>
            </a:r>
            <a:r>
              <a:rPr lang="fa-IR" sz="4000" dirty="0" smtClean="0">
                <a:solidFill>
                  <a:schemeClr val="tx1"/>
                </a:solidFill>
              </a:rPr>
              <a:t>خوشنود کردن، راضی کردن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3673" y="4050833"/>
            <a:ext cx="8290330" cy="1096899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She was gratified find that they had followed her advice.</a:t>
            </a:r>
          </a:p>
          <a:p>
            <a:pPr algn="ctr"/>
            <a:r>
              <a:rPr lang="fa-IR" sz="2400" dirty="0" smtClean="0"/>
              <a:t>او خوشنود بود که فهمید آنها به نصیحت او رفتار کرده اند.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 rot="408760">
            <a:off x="1662319" y="2541565"/>
            <a:ext cx="7178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satisfy: indulge: please: content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086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15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15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40328"/>
            <a:ext cx="7766936" cy="102523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Gratitude: </a:t>
            </a:r>
            <a:r>
              <a:rPr lang="fa-IR" dirty="0" smtClean="0">
                <a:solidFill>
                  <a:schemeClr val="tx1"/>
                </a:solidFill>
              </a:rPr>
              <a:t>سپاس، شکر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050833"/>
            <a:ext cx="8512003" cy="1096899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I would like to express my gratitude to all those helped me.</a:t>
            </a:r>
            <a:endParaRPr lang="fa-IR" sz="2400" dirty="0" smtClean="0"/>
          </a:p>
          <a:p>
            <a:pPr algn="ctr"/>
            <a:r>
              <a:rPr lang="fa-IR" sz="2400" dirty="0" smtClean="0"/>
              <a:t>من می خواهم از همه آنها که یاری ام کردند سپاسگزاری کنم.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 rot="332512">
            <a:off x="1717481" y="2371867"/>
            <a:ext cx="7553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appreciation: gratefulness: thankfulness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768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76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51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23456"/>
            <a:ext cx="7766936" cy="9144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Gratis: </a:t>
            </a:r>
            <a:r>
              <a:rPr lang="fa-IR" dirty="0" smtClean="0">
                <a:solidFill>
                  <a:schemeClr val="tx1"/>
                </a:solidFill>
              </a:rPr>
              <a:t>رایگان،مجانی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2836" y="2920055"/>
            <a:ext cx="8401167" cy="222767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I will give you a gratis copy of the book. </a:t>
            </a:r>
          </a:p>
          <a:p>
            <a:pPr algn="ctr"/>
            <a:r>
              <a:rPr lang="fa-IR" sz="3200" dirty="0" smtClean="0"/>
              <a:t>یک نسخه کتاب را به تو خواهم داد به رایگان.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189018" y="1967345"/>
            <a:ext cx="6691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Synonyms: freely: free of charge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3782" y="4973782"/>
            <a:ext cx="8841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More words: agree: grace: disgraceful: ingrate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970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35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1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850"/>
                            </p:stCondLst>
                            <p:childTnLst>
                              <p:par>
                                <p:cTn id="37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230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Gra/gre</vt:lpstr>
      <vt:lpstr>Congratulate: شادباش گفتن، تبریک گفتن</vt:lpstr>
      <vt:lpstr>Graceful: خوشگل، رعنا</vt:lpstr>
      <vt:lpstr>Grateful: سپاسگزار، ممنون</vt:lpstr>
      <vt:lpstr>Gratify: خوشنود کردن، راضی کردن</vt:lpstr>
      <vt:lpstr>Gratitude: سپاس، شکر</vt:lpstr>
      <vt:lpstr>Gratis: رایگان،مجانی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Gra/gre</dc:title>
  <dc:creator>Zahra</dc:creator>
  <cp:lastModifiedBy>Zahra</cp:lastModifiedBy>
  <cp:revision>8</cp:revision>
  <dcterms:created xsi:type="dcterms:W3CDTF">2021-01-08T17:24:33Z</dcterms:created>
  <dcterms:modified xsi:type="dcterms:W3CDTF">2021-01-08T22:12:53Z</dcterms:modified>
</cp:coreProperties>
</file>