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66D9-0859-4D3B-A741-D5E4FD4479E6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5139-38FE-4F80-AA7F-3DDFEA36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42219"/>
      </p:ext>
    </p:extLst>
  </p:cSld>
  <p:clrMapOvr>
    <a:masterClrMapping/>
  </p:clrMapOvr>
  <p:transition spd="med" advClick="0" advTm="9000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66D9-0859-4D3B-A741-D5E4FD4479E6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5139-38FE-4F80-AA7F-3DDFEA36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41002"/>
      </p:ext>
    </p:extLst>
  </p:cSld>
  <p:clrMapOvr>
    <a:masterClrMapping/>
  </p:clrMapOvr>
  <p:transition spd="med" advClick="0" advTm="9000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66D9-0859-4D3B-A741-D5E4FD4479E6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5139-38FE-4F80-AA7F-3DDFEA3628D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4260654"/>
      </p:ext>
    </p:extLst>
  </p:cSld>
  <p:clrMapOvr>
    <a:masterClrMapping/>
  </p:clrMapOvr>
  <p:transition spd="med" advClick="0" advTm="9000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66D9-0859-4D3B-A741-D5E4FD4479E6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5139-38FE-4F80-AA7F-3DDFEA36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42089"/>
      </p:ext>
    </p:extLst>
  </p:cSld>
  <p:clrMapOvr>
    <a:masterClrMapping/>
  </p:clrMapOvr>
  <p:transition spd="med" advClick="0" advTm="9000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66D9-0859-4D3B-A741-D5E4FD4479E6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5139-38FE-4F80-AA7F-3DDFEA3628D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3139422"/>
      </p:ext>
    </p:extLst>
  </p:cSld>
  <p:clrMapOvr>
    <a:masterClrMapping/>
  </p:clrMapOvr>
  <p:transition spd="med" advClick="0" advTm="9000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66D9-0859-4D3B-A741-D5E4FD4479E6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5139-38FE-4F80-AA7F-3DDFEA36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287370"/>
      </p:ext>
    </p:extLst>
  </p:cSld>
  <p:clrMapOvr>
    <a:masterClrMapping/>
  </p:clrMapOvr>
  <p:transition spd="med" advClick="0" advTm="9000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66D9-0859-4D3B-A741-D5E4FD4479E6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5139-38FE-4F80-AA7F-3DDFEA36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095110"/>
      </p:ext>
    </p:extLst>
  </p:cSld>
  <p:clrMapOvr>
    <a:masterClrMapping/>
  </p:clrMapOvr>
  <p:transition spd="med" advClick="0" advTm="9000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66D9-0859-4D3B-A741-D5E4FD4479E6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5139-38FE-4F80-AA7F-3DDFEA36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415552"/>
      </p:ext>
    </p:extLst>
  </p:cSld>
  <p:clrMapOvr>
    <a:masterClrMapping/>
  </p:clrMapOvr>
  <p:transition spd="med" advClick="0" advTm="9000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66D9-0859-4D3B-A741-D5E4FD4479E6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5139-38FE-4F80-AA7F-3DDFEA36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863902"/>
      </p:ext>
    </p:extLst>
  </p:cSld>
  <p:clrMapOvr>
    <a:masterClrMapping/>
  </p:clrMapOvr>
  <p:transition spd="med" advClick="0" advTm="9000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66D9-0859-4D3B-A741-D5E4FD4479E6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5139-38FE-4F80-AA7F-3DDFEA36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082803"/>
      </p:ext>
    </p:extLst>
  </p:cSld>
  <p:clrMapOvr>
    <a:masterClrMapping/>
  </p:clrMapOvr>
  <p:transition spd="med" advClick="0" advTm="9000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66D9-0859-4D3B-A741-D5E4FD4479E6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5139-38FE-4F80-AA7F-3DDFEA36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454784"/>
      </p:ext>
    </p:extLst>
  </p:cSld>
  <p:clrMapOvr>
    <a:masterClrMapping/>
  </p:clrMapOvr>
  <p:transition spd="med" advClick="0" advTm="9000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66D9-0859-4D3B-A741-D5E4FD4479E6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5139-38FE-4F80-AA7F-3DDFEA36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06404"/>
      </p:ext>
    </p:extLst>
  </p:cSld>
  <p:clrMapOvr>
    <a:masterClrMapping/>
  </p:clrMapOvr>
  <p:transition spd="med" advClick="0" advTm="9000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66D9-0859-4D3B-A741-D5E4FD4479E6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5139-38FE-4F80-AA7F-3DDFEA36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231951"/>
      </p:ext>
    </p:extLst>
  </p:cSld>
  <p:clrMapOvr>
    <a:masterClrMapping/>
  </p:clrMapOvr>
  <p:transition spd="med" advClick="0" advTm="9000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66D9-0859-4D3B-A741-D5E4FD4479E6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5139-38FE-4F80-AA7F-3DDFEA36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23256"/>
      </p:ext>
    </p:extLst>
  </p:cSld>
  <p:clrMapOvr>
    <a:masterClrMapping/>
  </p:clrMapOvr>
  <p:transition spd="med" advClick="0" advTm="9000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66D9-0859-4D3B-A741-D5E4FD4479E6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5139-38FE-4F80-AA7F-3DDFEA36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495392"/>
      </p:ext>
    </p:extLst>
  </p:cSld>
  <p:clrMapOvr>
    <a:masterClrMapping/>
  </p:clrMapOvr>
  <p:transition spd="med" advClick="0" advTm="9000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66D9-0859-4D3B-A741-D5E4FD4479E6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B5139-38FE-4F80-AA7F-3DDFEA36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842460"/>
      </p:ext>
    </p:extLst>
  </p:cSld>
  <p:clrMapOvr>
    <a:masterClrMapping/>
  </p:clrMapOvr>
  <p:transition spd="med" advClick="0" advTm="9000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F66D9-0859-4D3B-A741-D5E4FD4479E6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B2B5139-38FE-4F80-AA7F-3DDFEA362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med" advClick="0" advTm="9000">
    <p:pull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498764"/>
            <a:ext cx="7766936" cy="2327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Fract/</a:t>
            </a:r>
            <a:r>
              <a:rPr lang="en-US" dirty="0" err="1" smtClean="0">
                <a:solidFill>
                  <a:schemeClr val="tx1"/>
                </a:solidFill>
              </a:rPr>
              <a:t>farg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9709" y="4050833"/>
            <a:ext cx="7758546" cy="1096899"/>
          </a:xfrm>
        </p:spPr>
        <p:txBody>
          <a:bodyPr>
            <a:normAutofit/>
          </a:bodyPr>
          <a:lstStyle/>
          <a:p>
            <a:r>
              <a:rPr lang="fa-IR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ریشه در زبان لاتین دارد به معنای </a:t>
            </a:r>
            <a:r>
              <a:rPr lang="fa-IR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شکستن</a:t>
            </a:r>
            <a:r>
              <a:rPr lang="fa-IR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761215"/>
      </p:ext>
    </p:extLst>
  </p:cSld>
  <p:clrMapOvr>
    <a:masterClrMapping/>
  </p:clrMapOvr>
  <p:transition spd="med" advClick="0" advTm="9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692728"/>
            <a:ext cx="7207442" cy="1510146"/>
          </a:xfrm>
        </p:spPr>
        <p:txBody>
          <a:bodyPr/>
          <a:lstStyle/>
          <a:p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Fraction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a-I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بخش، تیکه، خرده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364182"/>
            <a:ext cx="6611697" cy="78355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 paused for a fraction of a second.  </a:t>
            </a:r>
            <a:endParaRPr lang="fa-IR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a-I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او کمتر از یک ثانیه مکث کرد. </a:t>
            </a:r>
            <a:endParaRPr lang="en-US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335652">
            <a:off x="1870379" y="3311962"/>
            <a:ext cx="60554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Synonyms: scrap: portion: piece: morsel 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70782"/>
      </p:ext>
    </p:extLst>
  </p:cSld>
  <p:clrMapOvr>
    <a:masterClrMapping/>
  </p:clrMapOvr>
  <p:transition spd="med" advClick="0" advTm="9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75856"/>
            <a:ext cx="7124315" cy="1288472"/>
          </a:xfrm>
        </p:spPr>
        <p:txBody>
          <a:bodyPr/>
          <a:lstStyle/>
          <a:p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Fracture: </a:t>
            </a:r>
            <a:r>
              <a:rPr lang="fa-IR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شکستگی، ترک، شکاف</a:t>
            </a: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250092"/>
            <a:ext cx="7766936" cy="585144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immense pressure causes the rock to fracture.</a:t>
            </a:r>
          </a:p>
          <a:p>
            <a:pPr algn="ctr"/>
            <a:endParaRPr 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a-I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فشار زیاد باعث ترک خوردن صخره می شود.  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414269">
            <a:off x="1759527" y="2895600"/>
            <a:ext cx="7753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Synonyms: break: rupture: crack: split: cleft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026449"/>
      </p:ext>
    </p:extLst>
  </p:cSld>
  <p:clrMapOvr>
    <a:masterClrMapping/>
  </p:clrMapOvr>
  <p:transition spd="med" advClick="0" advTm="9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6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50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47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47" tmFilter="0, 0; 0.125,0.2665; 0.25,0.4; 0.375,0.465; 0.5,0.5;  0.625,0.535; 0.75,0.6; 0.875,0.7335; 1,1">
                                          <p:stCondLst>
                                            <p:cond delay="74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73" tmFilter="0, 0; 0.125,0.2665; 0.25,0.4; 0.375,0.465; 0.5,0.5;  0.625,0.535; 0.75,0.6; 0.875,0.7335; 1,1">
                                          <p:stCondLst>
                                            <p:cond delay="149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85" tmFilter="0, 0; 0.125,0.2665; 0.25,0.4; 0.375,0.465; 0.5,0.5;  0.625,0.535; 0.75,0.6; 0.875,0.7335; 1,1">
                                          <p:stCondLst>
                                            <p:cond delay="186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9">
                                          <p:stCondLst>
                                            <p:cond delay="73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87" decel="50000">
                                          <p:stCondLst>
                                            <p:cond delay="76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9">
                                          <p:stCondLst>
                                            <p:cond delay="14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87" decel="50000">
                                          <p:stCondLst>
                                            <p:cond delay="150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9">
                                          <p:stCondLst>
                                            <p:cond delay="184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87" decel="50000">
                                          <p:stCondLst>
                                            <p:cond delay="18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9">
                                          <p:stCondLst>
                                            <p:cond delay="20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87" decel="50000">
                                          <p:stCondLst>
                                            <p:cond delay="206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839" y="0"/>
            <a:ext cx="6112933" cy="162098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Fragile: </a:t>
            </a:r>
            <a:r>
              <a:rPr lang="fa-IR" dirty="0" smtClean="0">
                <a:solidFill>
                  <a:schemeClr val="tx1"/>
                </a:solidFill>
              </a:rPr>
              <a:t>شکننده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2727" y="4364182"/>
            <a:ext cx="8581276" cy="78355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careful with the vase. It is very fragile. </a:t>
            </a:r>
          </a:p>
          <a:p>
            <a:pPr algn="ctr"/>
            <a:r>
              <a:rPr lang="fa-I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حواست به گلدان باشد. آن خیلی شکننده است.  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417264">
            <a:off x="1507067" y="3089564"/>
            <a:ext cx="8820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Synonyms: breakable: frail: brittle: weak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705633"/>
      </p:ext>
    </p:extLst>
  </p:cSld>
  <p:clrMapOvr>
    <a:masterClrMapping/>
  </p:clrMapOvr>
  <p:transition spd="med" advClick="0" advTm="9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983674"/>
            <a:ext cx="7096606" cy="1427018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Fragment: </a:t>
            </a:r>
            <a:r>
              <a:rPr lang="fa-I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ذره، خرده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8145" y="4581021"/>
            <a:ext cx="8525858" cy="566711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Fragments of broken pottery were all over the place. </a:t>
            </a:r>
          </a:p>
          <a:p>
            <a:pPr algn="ctr"/>
            <a:r>
              <a:rPr lang="fa-I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تکه های کوزه شکسته همه جا بود.  </a:t>
            </a:r>
            <a:endParaRPr lang="en-US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21050019">
            <a:off x="2216727" y="3172691"/>
            <a:ext cx="7998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Synonyms: chip: scrap: piece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526788"/>
      </p:ext>
    </p:extLst>
  </p:cSld>
  <p:clrMapOvr>
    <a:masterClrMapping/>
  </p:clrMapOvr>
  <p:transition spd="med" advClick="0" advTm="9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7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845127"/>
            <a:ext cx="7766936" cy="1136073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Infraction: </a:t>
            </a:r>
            <a:r>
              <a:rPr lang="fa-IR" sz="4000" dirty="0" smtClean="0">
                <a:solidFill>
                  <a:schemeClr val="tx1"/>
                </a:solidFill>
              </a:rPr>
              <a:t> قانون شکنی، تخلف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630675"/>
            <a:ext cx="7766936" cy="1132816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is accused of some infractions of the rules. </a:t>
            </a:r>
          </a:p>
          <a:p>
            <a:pPr algn="ctr"/>
            <a:r>
              <a:rPr lang="fa-I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او به برخی تخلفات از قانون متهم شده است.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710959">
            <a:off x="1380304" y="3200400"/>
            <a:ext cx="82958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</a:rPr>
              <a:t>Synonyms: violation: trespass: transgression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017333"/>
      </p:ext>
    </p:extLst>
  </p:cSld>
  <p:clrMapOvr>
    <a:masterClrMapping/>
  </p:clrMapOvr>
  <p:transition spd="med" advClick="0" advTm="9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872836"/>
            <a:ext cx="7766936" cy="126076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Refractory: </a:t>
            </a:r>
            <a:r>
              <a:rPr lang="fa-I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سرکش، نافرمان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government arrested the refractory soldiers. </a:t>
            </a:r>
          </a:p>
          <a:p>
            <a:pPr algn="ctr"/>
            <a:r>
              <a:rPr lang="fa-I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دولت سربازان سرکش را بازداشت کرد. 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424989">
            <a:off x="1191491" y="2951018"/>
            <a:ext cx="10599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Synonyms: ungovernable: unruly: willful: unmanageable 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250812"/>
      </p:ext>
    </p:extLst>
  </p:cSld>
  <p:clrMapOvr>
    <a:masterClrMapping/>
  </p:clrMapOvr>
  <p:transition spd="med" advClick="0" advTm="9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6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50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47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47" tmFilter="0, 0; 0.125,0.2665; 0.25,0.4; 0.375,0.465; 0.5,0.5;  0.625,0.535; 0.75,0.6; 0.875,0.7335; 1,1">
                                          <p:stCondLst>
                                            <p:cond delay="74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73" tmFilter="0, 0; 0.125,0.2665; 0.25,0.4; 0.375,0.465; 0.5,0.5;  0.625,0.535; 0.75,0.6; 0.875,0.7335; 1,1">
                                          <p:stCondLst>
                                            <p:cond delay="149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85" tmFilter="0, 0; 0.125,0.2665; 0.25,0.4; 0.375,0.465; 0.5,0.5;  0.625,0.535; 0.75,0.6; 0.875,0.7335; 1,1">
                                          <p:stCondLst>
                                            <p:cond delay="186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9">
                                          <p:stCondLst>
                                            <p:cond delay="73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87" decel="50000">
                                          <p:stCondLst>
                                            <p:cond delay="76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9">
                                          <p:stCondLst>
                                            <p:cond delay="14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87" decel="50000">
                                          <p:stCondLst>
                                            <p:cond delay="150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9">
                                          <p:stCondLst>
                                            <p:cond delay="184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87" decel="50000">
                                          <p:stCondLst>
                                            <p:cond delay="18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9">
                                          <p:stCondLst>
                                            <p:cond delay="20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87" decel="50000">
                                          <p:stCondLst>
                                            <p:cond delay="206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5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75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2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79</TotalTime>
  <Words>204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Tahoma</vt:lpstr>
      <vt:lpstr>Trebuchet MS</vt:lpstr>
      <vt:lpstr>Wingdings 3</vt:lpstr>
      <vt:lpstr>Facet</vt:lpstr>
      <vt:lpstr>Fract/farg</vt:lpstr>
      <vt:lpstr>Fraction: بخش، تیکه، خرده</vt:lpstr>
      <vt:lpstr>Fracture: شکستگی، ترک، شکاف</vt:lpstr>
      <vt:lpstr>Fragile: شکننده</vt:lpstr>
      <vt:lpstr>Fragment: ذره، خرده</vt:lpstr>
      <vt:lpstr>Infraction:  قانون شکنی، تخلف</vt:lpstr>
      <vt:lpstr>Refractory: سرکش، نافرمان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  </dc:title>
  <dc:creator>Zahra</dc:creator>
  <cp:lastModifiedBy>Zahra</cp:lastModifiedBy>
  <cp:revision>11</cp:revision>
  <dcterms:created xsi:type="dcterms:W3CDTF">2021-03-23T11:14:50Z</dcterms:created>
  <dcterms:modified xsi:type="dcterms:W3CDTF">2021-04-15T13:13:48Z</dcterms:modified>
</cp:coreProperties>
</file>