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9" r:id="rId3"/>
    <p:sldId id="260" r:id="rId4"/>
    <p:sldId id="261" r:id="rId5"/>
    <p:sldId id="262" r:id="rId6"/>
    <p:sldId id="263" r:id="rId7"/>
    <p:sldId id="265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8DFB49-A5F6-43EA-BAED-585A4FAF5B41}" type="datetimeFigureOut">
              <a:rPr lang="en-US" smtClean="0"/>
              <a:t>4/18/2021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9C3DD4-2ED7-4006-899E-9471D6611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051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19C3DD4-2ED7-4006-899E-9471D66111C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107647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2FD80-2016-417C-9B5D-AD56C45764FA}" type="datetimeFigureOut">
              <a:rPr lang="en-US" smtClean="0"/>
              <a:t>4/18/2021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9A3BD-A6F3-4051-AF91-E074E4CCA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32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0000">
        <p:split orient="vert"/>
      </p:transition>
    </mc:Choice>
    <mc:Fallback xmlns="">
      <p:transition spd="slow" advClick="0" advTm="10000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2FD80-2016-417C-9B5D-AD56C45764FA}" type="datetimeFigureOut">
              <a:rPr lang="en-US" smtClean="0"/>
              <a:t>4/18/2021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9A3BD-A6F3-4051-AF91-E074E4CCA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91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0000">
        <p:split orient="vert"/>
      </p:transition>
    </mc:Choice>
    <mc:Fallback xmlns="">
      <p:transition spd="slow" advClick="0" advTm="10000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2FD80-2016-417C-9B5D-AD56C45764FA}" type="datetimeFigureOut">
              <a:rPr lang="en-US" smtClean="0"/>
              <a:t>4/18/2021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9A3BD-A6F3-4051-AF91-E074E4CCA7DC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18076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0000">
        <p:split orient="vert"/>
      </p:transition>
    </mc:Choice>
    <mc:Fallback xmlns="">
      <p:transition spd="slow" advClick="0" advTm="10000">
        <p:split orient="vert"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2FD80-2016-417C-9B5D-AD56C45764FA}" type="datetimeFigureOut">
              <a:rPr lang="en-US" smtClean="0"/>
              <a:t>4/18/2021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9A3BD-A6F3-4051-AF91-E074E4CCA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198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0000">
        <p:split orient="vert"/>
      </p:transition>
    </mc:Choice>
    <mc:Fallback xmlns="">
      <p:transition spd="slow" advClick="0" advTm="10000">
        <p:split orient="vert"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2FD80-2016-417C-9B5D-AD56C45764FA}" type="datetimeFigureOut">
              <a:rPr lang="en-US" smtClean="0"/>
              <a:t>4/18/2021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9A3BD-A6F3-4051-AF91-E074E4CCA7DC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69038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0000">
        <p:split orient="vert"/>
      </p:transition>
    </mc:Choice>
    <mc:Fallback xmlns="">
      <p:transition spd="slow" advClick="0" advTm="10000">
        <p:split orient="vert"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2FD80-2016-417C-9B5D-AD56C45764FA}" type="datetimeFigureOut">
              <a:rPr lang="en-US" smtClean="0"/>
              <a:t>4/18/2021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9A3BD-A6F3-4051-AF91-E074E4CCA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886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0000">
        <p:split orient="vert"/>
      </p:transition>
    </mc:Choice>
    <mc:Fallback xmlns="">
      <p:transition spd="slow" advClick="0" advTm="10000">
        <p:split orient="vert"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2FD80-2016-417C-9B5D-AD56C45764FA}" type="datetimeFigureOut">
              <a:rPr lang="en-US" smtClean="0"/>
              <a:t>4/18/2021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9A3BD-A6F3-4051-AF91-E074E4CCA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430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0000">
        <p:split orient="vert"/>
      </p:transition>
    </mc:Choice>
    <mc:Fallback xmlns="">
      <p:transition spd="slow" advClick="0" advTm="10000">
        <p:split orient="vert"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2FD80-2016-417C-9B5D-AD56C45764FA}" type="datetimeFigureOut">
              <a:rPr lang="en-US" smtClean="0"/>
              <a:t>4/18/2021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9A3BD-A6F3-4051-AF91-E074E4CCA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489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0000">
        <p:split orient="vert"/>
      </p:transition>
    </mc:Choice>
    <mc:Fallback xmlns="">
      <p:transition spd="slow" advClick="0" advTm="10000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2FD80-2016-417C-9B5D-AD56C45764FA}" type="datetimeFigureOut">
              <a:rPr lang="en-US" smtClean="0"/>
              <a:t>4/18/2021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9A3BD-A6F3-4051-AF91-E074E4CCA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332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0000">
        <p:split orient="vert"/>
      </p:transition>
    </mc:Choice>
    <mc:Fallback xmlns="">
      <p:transition spd="slow" advClick="0" advTm="10000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2FD80-2016-417C-9B5D-AD56C45764FA}" type="datetimeFigureOut">
              <a:rPr lang="en-US" smtClean="0"/>
              <a:t>4/18/2021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9A3BD-A6F3-4051-AF91-E074E4CCA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201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0000">
        <p:split orient="vert"/>
      </p:transition>
    </mc:Choice>
    <mc:Fallback xmlns="">
      <p:transition spd="slow" advClick="0" advTm="10000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2FD80-2016-417C-9B5D-AD56C45764FA}" type="datetimeFigureOut">
              <a:rPr lang="en-US" smtClean="0"/>
              <a:t>4/18/2021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9A3BD-A6F3-4051-AF91-E074E4CCA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522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0000">
        <p:split orient="vert"/>
      </p:transition>
    </mc:Choice>
    <mc:Fallback xmlns="">
      <p:transition spd="slow" advClick="0" advTm="10000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2FD80-2016-417C-9B5D-AD56C45764FA}" type="datetimeFigureOut">
              <a:rPr lang="en-US" smtClean="0"/>
              <a:t>4/18/2021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9A3BD-A6F3-4051-AF91-E074E4CCA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771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0000">
        <p:split orient="vert"/>
      </p:transition>
    </mc:Choice>
    <mc:Fallback xmlns="">
      <p:transition spd="slow" advClick="0" advTm="10000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2FD80-2016-417C-9B5D-AD56C45764FA}" type="datetimeFigureOut">
              <a:rPr lang="en-US" smtClean="0"/>
              <a:t>4/18/2021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9A3BD-A6F3-4051-AF91-E074E4CCA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26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0000">
        <p:split orient="vert"/>
      </p:transition>
    </mc:Choice>
    <mc:Fallback xmlns="">
      <p:transition spd="slow" advClick="0" advTm="10000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2FD80-2016-417C-9B5D-AD56C45764FA}" type="datetimeFigureOut">
              <a:rPr lang="en-US" smtClean="0"/>
              <a:t>4/18/2021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9A3BD-A6F3-4051-AF91-E074E4CCA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035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0000">
        <p:split orient="vert"/>
      </p:transition>
    </mc:Choice>
    <mc:Fallback xmlns="">
      <p:transition spd="slow" advClick="0" advTm="10000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2FD80-2016-417C-9B5D-AD56C45764FA}" type="datetimeFigureOut">
              <a:rPr lang="en-US" smtClean="0"/>
              <a:t>4/18/2021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9A3BD-A6F3-4051-AF91-E074E4CCA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816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0000">
        <p:split orient="vert"/>
      </p:transition>
    </mc:Choice>
    <mc:Fallback xmlns="">
      <p:transition spd="slow" advClick="0" advTm="10000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2FD80-2016-417C-9B5D-AD56C45764FA}" type="datetimeFigureOut">
              <a:rPr lang="en-US" smtClean="0"/>
              <a:t>4/18/2021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9A3BD-A6F3-4051-AF91-E074E4CCA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93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0000">
        <p:split orient="vert"/>
      </p:transition>
    </mc:Choice>
    <mc:Fallback xmlns="">
      <p:transition spd="slow" advClick="0" advTm="10000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A2FD80-2016-417C-9B5D-AD56C45764FA}" type="datetimeFigureOut">
              <a:rPr lang="en-US" smtClean="0"/>
              <a:t>4/18/2021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549A3BD-A6F3-4051-AF91-E074E4CCA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315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0000">
        <p:split orient="vert"/>
      </p:transition>
    </mc:Choice>
    <mc:Fallback xmlns="">
      <p:transition spd="slow" advClick="0" advTm="10000">
        <p:split orient="vert"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701041"/>
            <a:ext cx="7071360" cy="149352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Tain, ten</a:t>
            </a: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0080" y="4050833"/>
            <a:ext cx="9098280" cy="1096899"/>
          </a:xfrm>
        </p:spPr>
        <p:txBody>
          <a:bodyPr>
            <a:normAutofit/>
          </a:bodyPr>
          <a:lstStyle/>
          <a:p>
            <a:pPr algn="ctr"/>
            <a:r>
              <a:rPr lang="fa-IR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ریشه در زبان لاتین دارد به معنی </a:t>
            </a:r>
            <a:r>
              <a:rPr lang="fa-IR" sz="4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گرفتن، جاگرفتن</a:t>
            </a:r>
            <a:endParaRPr lang="en-US" sz="4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3712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0000">
        <p:split orient="vert"/>
      </p:transition>
    </mc:Choice>
    <mc:Fallback xmlns="">
      <p:transition spd="slow" advClick="0" advTm="1000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8201886" cy="1072197"/>
          </a:xfrm>
        </p:spPr>
        <p:txBody>
          <a:bodyPr/>
          <a:lstStyle/>
          <a:p>
            <a:r>
              <a:rPr lang="en-US" sz="4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Detain: </a:t>
            </a:r>
            <a:r>
              <a:rPr lang="fa-IR" sz="4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نگهداشتن، بازداشت کردن</a:t>
            </a:r>
            <a:endParaRPr lang="en-US" sz="4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" y="4099560"/>
            <a:ext cx="10546080" cy="1158240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Two suspects have been detained by the police. </a:t>
            </a:r>
          </a:p>
          <a:p>
            <a:pPr algn="ctr"/>
            <a:r>
              <a:rPr lang="fa-IR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پلیس دوتا مظنون را بازداشت کرده است. </a:t>
            </a:r>
            <a:endParaRPr lang="en-US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 rot="437009">
            <a:off x="1402632" y="2962394"/>
            <a:ext cx="67377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Synonyms: confine: arrest: catch: sustain</a:t>
            </a:r>
            <a:endParaRPr lang="en-US" sz="28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3548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0000">
        <p:split orient="vert"/>
      </p:transition>
    </mc:Choice>
    <mc:Fallback xmlns="">
      <p:transition spd="slow" advClick="0" advTm="1000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75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75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1080" y="1122363"/>
            <a:ext cx="8252923" cy="843597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Entertain: </a:t>
            </a:r>
            <a:r>
              <a:rPr lang="fa-I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سرگرم کردن </a:t>
            </a: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1520" y="4050833"/>
            <a:ext cx="8542483" cy="1096899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She entertained the children </a:t>
            </a: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ith stories and songs. </a:t>
            </a:r>
          </a:p>
          <a:p>
            <a:pPr algn="ctr"/>
            <a:r>
              <a:rPr lang="fa-IR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او با داستان و آواز سر بچه ها را گرم می کرد. </a:t>
            </a:r>
            <a:endParaRPr lang="en-US" sz="2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 rot="554713">
            <a:off x="1021080" y="2788920"/>
            <a:ext cx="113703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Synonyms: amuse: divert: engage: fascinate</a:t>
            </a:r>
            <a:endParaRPr lang="en-US" sz="3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2242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0000">
        <p:split orient="vert"/>
      </p:transition>
    </mc:Choice>
    <mc:Fallback xmlns="">
      <p:transition spd="slow" advClick="0" advTm="1000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83920" y="1122363"/>
            <a:ext cx="9784080" cy="1255077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Obtain: </a:t>
            </a:r>
            <a:r>
              <a:rPr lang="fa-I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به دست آوردن</a:t>
            </a: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419600"/>
            <a:ext cx="7766936" cy="728132"/>
          </a:xfrm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en-US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omen have attained more power. </a:t>
            </a:r>
          </a:p>
          <a:p>
            <a:pPr algn="ctr"/>
            <a:r>
              <a:rPr lang="fa-IR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زنان به قدرت بیشتری دست یافته اند.   </a:t>
            </a:r>
            <a:endParaRPr lang="en-US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 rot="572607">
            <a:off x="1471138" y="3029470"/>
            <a:ext cx="67425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Synonyms: get: earn: acquire: attain</a:t>
            </a:r>
            <a:endParaRPr lang="en-US" sz="3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8876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0000">
        <p:split orient="vert"/>
      </p:transition>
    </mc:Choice>
    <mc:Fallback xmlns="">
      <p:transition spd="slow" advClick="0" advTm="1000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6720" y="792481"/>
            <a:ext cx="9296400" cy="105156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Tenacious: </a:t>
            </a:r>
            <a:r>
              <a:rPr lang="fa-I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پیگیر، اصرارکننده</a:t>
            </a: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7240" y="4050833"/>
            <a:ext cx="8496763" cy="1096899"/>
          </a:xfrm>
        </p:spPr>
        <p:txBody>
          <a:bodyPr>
            <a:norm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 is very tenacious when it comes to his goals. </a:t>
            </a:r>
          </a:p>
          <a:p>
            <a:pPr algn="ctr"/>
            <a:r>
              <a:rPr lang="fa-IR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وقتی سخن از رسیدن به اهداف است، او  خیلی پیگیر است. </a:t>
            </a:r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 rot="380115">
            <a:off x="385700" y="2896731"/>
            <a:ext cx="93607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0070C0"/>
                </a:solidFill>
              </a:rPr>
              <a:t>Synonyms: persistent: adhesive: cohesive: insisting </a:t>
            </a:r>
            <a:endParaRPr lang="en-US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301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0000">
        <p:split orient="vert"/>
      </p:transition>
    </mc:Choice>
    <mc:Fallback xmlns="">
      <p:transition spd="slow" advClick="0" advTm="1000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750"/>
                            </p:stCondLst>
                            <p:childTnLst>
                              <p:par>
                                <p:cTn id="2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7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7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5280" y="563881"/>
            <a:ext cx="9174480" cy="149352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Tenure: </a:t>
            </a:r>
            <a:r>
              <a:rPr lang="fa-I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تصرف ،اشغال</a:t>
            </a: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As a tenured professor, he lives in the house. </a:t>
            </a:r>
          </a:p>
          <a:p>
            <a:pPr algn="ctr"/>
            <a:r>
              <a:rPr lang="fa-IR" sz="2400" dirty="0" smtClean="0">
                <a:solidFill>
                  <a:schemeClr val="tx1"/>
                </a:solidFill>
              </a:rPr>
              <a:t>او که استاد دانشگاه است حق زندگی در خانه را دارد. 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 rot="523712">
            <a:off x="947464" y="2789422"/>
            <a:ext cx="85608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Synonyms: occupation: hold: keep: invasion</a:t>
            </a:r>
            <a:endParaRPr lang="en-US" sz="28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6703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0000">
        <p:split orient="vert"/>
      </p:transition>
    </mc:Choice>
    <mc:Fallback xmlns="">
      <p:transition spd="slow" advClick="0" advTm="1000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792481"/>
            <a:ext cx="7513320" cy="131064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Content: </a:t>
            </a:r>
            <a:r>
              <a:rPr lang="fa-I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محتوی</a:t>
            </a: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She kept the content of the letter a secret. </a:t>
            </a:r>
          </a:p>
          <a:p>
            <a:pPr algn="ctr"/>
            <a:r>
              <a:rPr lang="fa-IR" sz="2800" dirty="0" smtClean="0">
                <a:solidFill>
                  <a:schemeClr val="tx1"/>
                </a:solidFill>
              </a:rPr>
              <a:t>او محتوای نامه را محرمانه نگهداشت. 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5153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0000">
        <p:split orient="vert"/>
      </p:transition>
    </mc:Choice>
    <mc:Fallback xmlns="">
      <p:transition spd="slow" advClick="0" advTm="1000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7360" y="586740"/>
            <a:ext cx="6568440" cy="138684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Container: </a:t>
            </a:r>
            <a:r>
              <a:rPr lang="fa-I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ظرف، جعبه</a:t>
            </a: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468880"/>
            <a:ext cx="8823960" cy="1188720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Oil is carried in huge containers.</a:t>
            </a:r>
          </a:p>
          <a:p>
            <a:pPr algn="ctr"/>
            <a:r>
              <a:rPr lang="fa-IR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نفت در کانتینرهای بزرگ حمل می شود. </a:t>
            </a:r>
            <a:endParaRPr lang="en-US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54405" y="4831080"/>
            <a:ext cx="85763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More words: tenacity: tenant: tenor: sustain: pertinacious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4992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0000">
        <p:split orient="vert"/>
      </p:transition>
    </mc:Choice>
    <mc:Fallback xmlns="">
      <p:transition spd="slow" advClick="0" advTm="1000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000"/>
                            </p:stCondLst>
                            <p:childTnLst>
                              <p:par>
                                <p:cTn id="3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87</TotalTime>
  <Words>236</Words>
  <Application>Microsoft Office PowerPoint</Application>
  <PresentationFormat>Widescreen</PresentationFormat>
  <Paragraphs>30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Tahoma</vt:lpstr>
      <vt:lpstr>Trebuchet MS</vt:lpstr>
      <vt:lpstr>Wingdings 3</vt:lpstr>
      <vt:lpstr>Facet</vt:lpstr>
      <vt:lpstr>Tain, ten</vt:lpstr>
      <vt:lpstr>Detain: نگهداشتن، بازداشت کردن</vt:lpstr>
      <vt:lpstr>Entertain: سرگرم کردن </vt:lpstr>
      <vt:lpstr>Obtain: به دست آوردن</vt:lpstr>
      <vt:lpstr>Tenacious: پیگیر، اصرارکننده</vt:lpstr>
      <vt:lpstr>Tenure: تصرف ،اشغال</vt:lpstr>
      <vt:lpstr>Content: محتوی</vt:lpstr>
      <vt:lpstr>Container: ظرف، جعبه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Tain, ten</dc:title>
  <dc:creator>Zahra</dc:creator>
  <cp:lastModifiedBy>Zahra</cp:lastModifiedBy>
  <cp:revision>10</cp:revision>
  <dcterms:created xsi:type="dcterms:W3CDTF">2021-03-26T09:40:16Z</dcterms:created>
  <dcterms:modified xsi:type="dcterms:W3CDTF">2021-04-18T14:17:18Z</dcterms:modified>
</cp:coreProperties>
</file>