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3" r:id="rId8"/>
    <p:sldId id="262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54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45756-0C42-40F0-8906-83B3DF49100F}" type="datetimeFigureOut">
              <a:rPr lang="en-US" smtClean="0"/>
              <a:t>4/24/2021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27236-3ECC-4FF2-8E0E-68BABB6898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41583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 advClick="0" advTm="10000">
        <p14:reveal/>
      </p:transition>
    </mc:Choice>
    <mc:Fallback>
      <p:transition spd="slow" advClick="0" advTm="1000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45756-0C42-40F0-8906-83B3DF49100F}" type="datetimeFigureOut">
              <a:rPr lang="en-US" smtClean="0"/>
              <a:t>4/24/2021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27236-3ECC-4FF2-8E0E-68BABB6898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06722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 advClick="0" advTm="10000">
        <p14:reveal/>
      </p:transition>
    </mc:Choice>
    <mc:Fallback>
      <p:transition spd="slow" advClick="0" advTm="1000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45756-0C42-40F0-8906-83B3DF49100F}" type="datetimeFigureOut">
              <a:rPr lang="en-US" smtClean="0"/>
              <a:t>4/24/2021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27236-3ECC-4FF2-8E0E-68BABB68980E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379368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 advClick="0" advTm="10000">
        <p14:reveal/>
      </p:transition>
    </mc:Choice>
    <mc:Fallback>
      <p:transition spd="slow" advClick="0" advTm="10000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45756-0C42-40F0-8906-83B3DF49100F}" type="datetimeFigureOut">
              <a:rPr lang="en-US" smtClean="0"/>
              <a:t>4/24/2021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27236-3ECC-4FF2-8E0E-68BABB6898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31628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 advClick="0" advTm="10000">
        <p14:reveal/>
      </p:transition>
    </mc:Choice>
    <mc:Fallback>
      <p:transition spd="slow" advClick="0" advTm="10000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45756-0C42-40F0-8906-83B3DF49100F}" type="datetimeFigureOut">
              <a:rPr lang="en-US" smtClean="0"/>
              <a:t>4/24/2021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27236-3ECC-4FF2-8E0E-68BABB68980E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656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 advClick="0" advTm="10000">
        <p14:reveal/>
      </p:transition>
    </mc:Choice>
    <mc:Fallback>
      <p:transition spd="slow" advClick="0" advTm="10000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45756-0C42-40F0-8906-83B3DF49100F}" type="datetimeFigureOut">
              <a:rPr lang="en-US" smtClean="0"/>
              <a:t>4/24/2021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27236-3ECC-4FF2-8E0E-68BABB6898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0996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 advClick="0" advTm="10000">
        <p14:reveal/>
      </p:transition>
    </mc:Choice>
    <mc:Fallback>
      <p:transition spd="slow" advClick="0" advTm="10000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45756-0C42-40F0-8906-83B3DF49100F}" type="datetimeFigureOut">
              <a:rPr lang="en-US" smtClean="0"/>
              <a:t>4/24/2021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27236-3ECC-4FF2-8E0E-68BABB6898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5998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 advClick="0" advTm="10000">
        <p14:reveal/>
      </p:transition>
    </mc:Choice>
    <mc:Fallback>
      <p:transition spd="slow" advClick="0" advTm="10000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45756-0C42-40F0-8906-83B3DF49100F}" type="datetimeFigureOut">
              <a:rPr lang="en-US" smtClean="0"/>
              <a:t>4/24/2021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27236-3ECC-4FF2-8E0E-68BABB6898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2283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 advClick="0" advTm="10000">
        <p14:reveal/>
      </p:transition>
    </mc:Choice>
    <mc:Fallback>
      <p:transition spd="slow" advClick="0" advTm="10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45756-0C42-40F0-8906-83B3DF49100F}" type="datetimeFigureOut">
              <a:rPr lang="en-US" smtClean="0"/>
              <a:t>4/24/2021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27236-3ECC-4FF2-8E0E-68BABB6898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0359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 advClick="0" advTm="10000">
        <p14:reveal/>
      </p:transition>
    </mc:Choice>
    <mc:Fallback>
      <p:transition spd="slow" advClick="0" advTm="10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45756-0C42-40F0-8906-83B3DF49100F}" type="datetimeFigureOut">
              <a:rPr lang="en-US" smtClean="0"/>
              <a:t>4/24/2021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27236-3ECC-4FF2-8E0E-68BABB6898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2094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 advClick="0" advTm="10000">
        <p14:reveal/>
      </p:transition>
    </mc:Choice>
    <mc:Fallback>
      <p:transition spd="slow" advClick="0" advTm="10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45756-0C42-40F0-8906-83B3DF49100F}" type="datetimeFigureOut">
              <a:rPr lang="en-US" smtClean="0"/>
              <a:t>4/24/2021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27236-3ECC-4FF2-8E0E-68BABB6898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4494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 advClick="0" advTm="10000">
        <p14:reveal/>
      </p:transition>
    </mc:Choice>
    <mc:Fallback>
      <p:transition spd="slow" advClick="0" advTm="10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45756-0C42-40F0-8906-83B3DF49100F}" type="datetimeFigureOut">
              <a:rPr lang="en-US" smtClean="0"/>
              <a:t>4/24/2021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27236-3ECC-4FF2-8E0E-68BABB6898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33125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 advClick="0" advTm="10000">
        <p14:reveal/>
      </p:transition>
    </mc:Choice>
    <mc:Fallback>
      <p:transition spd="slow" advClick="0" advTm="1000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45756-0C42-40F0-8906-83B3DF49100F}" type="datetimeFigureOut">
              <a:rPr lang="en-US" smtClean="0"/>
              <a:t>4/24/2021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27236-3ECC-4FF2-8E0E-68BABB6898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00351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 advClick="0" advTm="10000">
        <p14:reveal/>
      </p:transition>
    </mc:Choice>
    <mc:Fallback>
      <p:transition spd="slow" advClick="0" advTm="1000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45756-0C42-40F0-8906-83B3DF49100F}" type="datetimeFigureOut">
              <a:rPr lang="en-US" smtClean="0"/>
              <a:t>4/24/2021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27236-3ECC-4FF2-8E0E-68BABB6898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5081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 advClick="0" advTm="10000">
        <p14:reveal/>
      </p:transition>
    </mc:Choice>
    <mc:Fallback>
      <p:transition spd="slow" advClick="0" advTm="10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45756-0C42-40F0-8906-83B3DF49100F}" type="datetimeFigureOut">
              <a:rPr lang="en-US" smtClean="0"/>
              <a:t>4/24/2021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27236-3ECC-4FF2-8E0E-68BABB6898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4775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 advClick="0" advTm="10000">
        <p14:reveal/>
      </p:transition>
    </mc:Choice>
    <mc:Fallback>
      <p:transition spd="slow" advClick="0" advTm="1000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45756-0C42-40F0-8906-83B3DF49100F}" type="datetimeFigureOut">
              <a:rPr lang="en-US" smtClean="0"/>
              <a:t>4/24/2021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27236-3ECC-4FF2-8E0E-68BABB6898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24611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 advClick="0" advTm="10000">
        <p14:reveal/>
      </p:transition>
    </mc:Choice>
    <mc:Fallback>
      <p:transition spd="slow" advClick="0" advTm="10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45756-0C42-40F0-8906-83B3DF49100F}" type="datetimeFigureOut">
              <a:rPr lang="en-US" smtClean="0"/>
              <a:t>4/24/2021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C5227236-3ECC-4FF2-8E0E-68BABB6898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8758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mc:AlternateContent xmlns:mc="http://schemas.openxmlformats.org/markup-compatibility/2006">
    <mc:Choice xmlns:p14="http://schemas.microsoft.com/office/powerpoint/2010/main" Requires="p14">
      <p:transition spd="slow" p14:dur="3400" advClick="0" advTm="10000">
        <p14:reveal/>
      </p:transition>
    </mc:Choice>
    <mc:Fallback>
      <p:transition spd="slow" advClick="0" advTm="10000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1454728"/>
            <a:ext cx="7766936" cy="997528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trans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69818" y="3435927"/>
            <a:ext cx="8304185" cy="1711805"/>
          </a:xfrm>
        </p:spPr>
        <p:txBody>
          <a:bodyPr>
            <a:noAutofit/>
          </a:bodyPr>
          <a:lstStyle/>
          <a:p>
            <a:pPr algn="ctr"/>
            <a:r>
              <a:rPr lang="fa-IR" sz="3600" dirty="0">
                <a:solidFill>
                  <a:schemeClr val="tx1"/>
                </a:solidFill>
              </a:rPr>
              <a:t> </a:t>
            </a:r>
            <a:r>
              <a:rPr lang="fa-IR" sz="3600" dirty="0" smtClean="0">
                <a:solidFill>
                  <a:schemeClr val="tx1"/>
                </a:solidFill>
              </a:rPr>
              <a:t>از ریشه لاتین است به </a:t>
            </a:r>
            <a:r>
              <a:rPr lang="fa-IR" sz="3600" dirty="0" smtClean="0">
                <a:solidFill>
                  <a:schemeClr val="tx1"/>
                </a:solidFill>
              </a:rPr>
              <a:t>معنای</a:t>
            </a:r>
            <a:endParaRPr lang="en-US" sz="3600" dirty="0" smtClean="0">
              <a:solidFill>
                <a:schemeClr val="tx1"/>
              </a:solidFill>
            </a:endParaRPr>
          </a:p>
          <a:p>
            <a:pPr algn="ctr"/>
            <a:r>
              <a:rPr lang="fa-IR" sz="3600" dirty="0" smtClean="0">
                <a:solidFill>
                  <a:schemeClr val="tx1"/>
                </a:solidFill>
              </a:rPr>
              <a:t> </a:t>
            </a:r>
            <a:r>
              <a:rPr lang="fa-IR" sz="3600" dirty="0" smtClean="0">
                <a:solidFill>
                  <a:srgbClr val="FF0000"/>
                </a:solidFill>
              </a:rPr>
              <a:t>ترا، دگر، از جایی به جای دیگر، دگرگونی</a:t>
            </a:r>
            <a:endParaRPr lang="en-US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49912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 advClick="0" advTm="10000">
        <p14:reveal/>
      </p:transition>
    </mc:Choice>
    <mc:Fallback>
      <p:transition spd="slow" advClick="0" advTm="1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000"/>
                            </p:stCondLst>
                            <p:childTnLst>
                              <p:par>
                                <p:cTn id="2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526473"/>
            <a:ext cx="7766936" cy="1149927"/>
          </a:xfrm>
        </p:spPr>
        <p:txBody>
          <a:bodyPr/>
          <a:lstStyle/>
          <a:p>
            <a:pPr algn="ctr"/>
            <a:r>
              <a:rPr lang="en-US" sz="3600" dirty="0" smtClean="0">
                <a:solidFill>
                  <a:schemeClr val="tx1"/>
                </a:solidFill>
              </a:rPr>
              <a:t>Transcribe: </a:t>
            </a:r>
            <a:r>
              <a:rPr lang="fa-IR" sz="3600" dirty="0" smtClean="0">
                <a:solidFill>
                  <a:schemeClr val="tx1"/>
                </a:solidFill>
              </a:rPr>
              <a:t>ترانویسی، نسخه برداری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 he had been asked to transcribe an ancient manuscript. </a:t>
            </a:r>
            <a:endParaRPr lang="fa-IR" dirty="0" smtClean="0">
              <a:solidFill>
                <a:schemeClr val="tx1"/>
              </a:solidFill>
            </a:endParaRPr>
          </a:p>
          <a:p>
            <a:pPr algn="ctr"/>
            <a:r>
              <a:rPr lang="fa-IR" dirty="0" smtClean="0">
                <a:solidFill>
                  <a:schemeClr val="tx1"/>
                </a:solidFill>
              </a:rPr>
              <a:t>از او خواسته شده بود تا یک متن دست نویس قدیمی را نسخ برداری کند. 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 rot="648622">
            <a:off x="1902655" y="2735529"/>
            <a:ext cx="770114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Synonyms: copy: record: tape: render: rewrite</a:t>
            </a:r>
            <a:endParaRPr lang="en-US" sz="2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82970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 advClick="0" advTm="10000">
        <p14:reveal/>
      </p:transition>
    </mc:Choice>
    <mc:Fallback>
      <p:transition spd="slow" advClick="0" advTm="1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665018"/>
            <a:ext cx="7766936" cy="1039091"/>
          </a:xfrm>
        </p:spPr>
        <p:txBody>
          <a:bodyPr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Transaction: </a:t>
            </a:r>
            <a:r>
              <a:rPr lang="fa-IR" sz="2800" dirty="0" smtClean="0">
                <a:solidFill>
                  <a:schemeClr val="tx1"/>
                </a:solidFill>
              </a:rPr>
              <a:t> خرید و فروش،</a:t>
            </a:r>
            <a:r>
              <a:rPr lang="fa-IR" sz="2800" dirty="0">
                <a:solidFill>
                  <a:schemeClr val="tx1"/>
                </a:solidFill>
              </a:rPr>
              <a:t> </a:t>
            </a:r>
            <a:r>
              <a:rPr lang="fa-IR" sz="2800" dirty="0" smtClean="0">
                <a:solidFill>
                  <a:schemeClr val="tx1"/>
                </a:solidFill>
              </a:rPr>
              <a:t>تراکنش، معامله 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 the bank charges a fixed rate for each transaction.</a:t>
            </a:r>
          </a:p>
          <a:p>
            <a:pPr algn="ctr"/>
            <a:r>
              <a:rPr lang="fa-IR" sz="2800" dirty="0">
                <a:solidFill>
                  <a:schemeClr val="tx1"/>
                </a:solidFill>
              </a:rPr>
              <a:t> </a:t>
            </a:r>
            <a:r>
              <a:rPr lang="fa-IR" sz="2800" dirty="0" smtClean="0">
                <a:solidFill>
                  <a:schemeClr val="tx1"/>
                </a:solidFill>
              </a:rPr>
              <a:t>بانک برای هر تراکنش یک مبلغ ثابت برمی دارد. 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 rot="557744">
            <a:off x="1016705" y="2526784"/>
            <a:ext cx="92608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Synonyms: deal: arrangement: execution: undertaking </a:t>
            </a:r>
            <a:endParaRPr lang="en-US" sz="2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38301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 advClick="0" advTm="10000">
        <p14:reveal/>
      </p:transition>
    </mc:Choice>
    <mc:Fallback>
      <p:transition spd="slow" advClick="0" advTm="1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63236"/>
            <a:ext cx="7766936" cy="1233055"/>
          </a:xfrm>
        </p:spPr>
        <p:txBody>
          <a:bodyPr/>
          <a:lstStyle/>
          <a:p>
            <a:pPr algn="ctr"/>
            <a:r>
              <a:rPr lang="en-US" sz="4000" dirty="0" smtClean="0">
                <a:solidFill>
                  <a:schemeClr val="tx1"/>
                </a:solidFill>
              </a:rPr>
              <a:t>Transfer: </a:t>
            </a:r>
            <a:r>
              <a:rPr lang="fa-IR" sz="4000" dirty="0" smtClean="0">
                <a:solidFill>
                  <a:schemeClr val="tx1"/>
                </a:solidFill>
              </a:rPr>
              <a:t>ترافرستادن، منتقل کردن</a:t>
            </a:r>
            <a:endParaRPr lang="en-US" sz="400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He was transferred  to a special unit in the hospital.</a:t>
            </a:r>
          </a:p>
          <a:p>
            <a:pPr algn="ctr"/>
            <a:r>
              <a:rPr lang="fa-IR" sz="2800" dirty="0" smtClean="0">
                <a:solidFill>
                  <a:schemeClr val="tx1"/>
                </a:solidFill>
              </a:rPr>
              <a:t>او را به یک بخش ویژه در بیمارستان فرستادند. </a:t>
            </a:r>
            <a:endParaRPr lang="en-US" sz="2800" dirty="0" smtClean="0">
              <a:solidFill>
                <a:schemeClr val="tx1"/>
              </a:solidFill>
            </a:endParaRPr>
          </a:p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 rot="460219">
            <a:off x="1215788" y="2588044"/>
            <a:ext cx="80931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Synonyms: c</a:t>
            </a:r>
            <a:r>
              <a:rPr lang="en-US" sz="2800" dirty="0" smtClean="0">
                <a:solidFill>
                  <a:srgbClr val="0070C0"/>
                </a:solidFill>
              </a:rPr>
              <a:t>arry: relocate: transmit: hand over</a:t>
            </a:r>
            <a:endParaRPr lang="en-US" sz="2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39174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 advClick="0" advTm="10000">
        <p14:reveal/>
      </p:transition>
    </mc:Choice>
    <mc:Fallback>
      <p:transition spd="slow" advClick="0" advTm="1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928255"/>
            <a:ext cx="7766936" cy="498763"/>
          </a:xfrm>
        </p:spPr>
        <p:txBody>
          <a:bodyPr/>
          <a:lstStyle/>
          <a:p>
            <a:pPr algn="ctr"/>
            <a:r>
              <a:rPr lang="en-US" sz="4000" dirty="0" smtClean="0">
                <a:solidFill>
                  <a:schemeClr val="tx1"/>
                </a:solidFill>
              </a:rPr>
              <a:t>Transformation: </a:t>
            </a:r>
            <a:r>
              <a:rPr lang="fa-IR" sz="4000" dirty="0" smtClean="0">
                <a:solidFill>
                  <a:schemeClr val="tx1"/>
                </a:solidFill>
              </a:rPr>
              <a:t>دگردیسی، تبدیل </a:t>
            </a:r>
            <a:endParaRPr lang="en-US" sz="400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The gradual transformation from woodland to farmland</a:t>
            </a:r>
          </a:p>
          <a:p>
            <a:pPr algn="ctr"/>
            <a:r>
              <a:rPr lang="fa-IR" sz="2800" dirty="0" smtClean="0">
                <a:solidFill>
                  <a:schemeClr val="tx1"/>
                </a:solidFill>
              </a:rPr>
              <a:t>دگردیسی اندک اندک از جنگل به زمین کشاورزی</a:t>
            </a:r>
            <a:endParaRPr lang="en-US" sz="2800" dirty="0" smtClean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 rot="667435">
            <a:off x="1215321" y="2611727"/>
            <a:ext cx="843600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70C0"/>
                </a:solidFill>
              </a:rPr>
              <a:t>Synonyms</a:t>
            </a:r>
            <a:r>
              <a:rPr lang="en-US" sz="2400" dirty="0" smtClean="0">
                <a:solidFill>
                  <a:srgbClr val="0070C0"/>
                </a:solidFill>
              </a:rPr>
              <a:t>: alteration: renewal: transfiguration: conversion </a:t>
            </a:r>
            <a:endParaRPr lang="en-US" sz="2400" dirty="0">
              <a:solidFill>
                <a:srgbClr val="0070C0"/>
              </a:solidFill>
            </a:endParaRPr>
          </a:p>
          <a:p>
            <a:endParaRPr lang="en-US" sz="2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88557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 advClick="0" advTm="10000">
        <p14:reveal/>
      </p:transition>
    </mc:Choice>
    <mc:Fallback>
      <p:transition spd="slow" advClick="0" advTm="1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775856"/>
            <a:ext cx="7766936" cy="1122218"/>
          </a:xfrm>
        </p:spPr>
        <p:txBody>
          <a:bodyPr/>
          <a:lstStyle/>
          <a:p>
            <a:pPr algn="ctr"/>
            <a:r>
              <a:rPr lang="en-US" sz="4000" dirty="0" smtClean="0">
                <a:solidFill>
                  <a:schemeClr val="tx1"/>
                </a:solidFill>
              </a:rPr>
              <a:t>Transfusion: </a:t>
            </a:r>
            <a:r>
              <a:rPr lang="fa-IR" sz="4000" dirty="0" smtClean="0">
                <a:solidFill>
                  <a:schemeClr val="tx1"/>
                </a:solidFill>
              </a:rPr>
              <a:t>ترامیختن، انتقال خون</a:t>
            </a:r>
            <a:endParaRPr lang="en-US" sz="400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algn="ctr"/>
            <a:r>
              <a:rPr lang="en-US" sz="3600" dirty="0" smtClean="0">
                <a:solidFill>
                  <a:schemeClr val="tx1"/>
                </a:solidFill>
              </a:rPr>
              <a:t>The blood transfusion saved his life. </a:t>
            </a:r>
          </a:p>
          <a:p>
            <a:pPr algn="ctr"/>
            <a:r>
              <a:rPr lang="fa-IR" sz="3600" dirty="0" smtClean="0">
                <a:solidFill>
                  <a:schemeClr val="tx1"/>
                </a:solidFill>
              </a:rPr>
              <a:t>انتقال خون جان او را نجات داد. 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 rot="627069">
            <a:off x="1911928" y="2743200"/>
            <a:ext cx="87658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70C0"/>
                </a:solidFill>
              </a:rPr>
              <a:t>Synonyms: transfer: pervasion </a:t>
            </a:r>
            <a:endParaRPr lang="en-US" sz="36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24137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 advClick="0" advTm="10000">
        <p14:reveal/>
      </p:transition>
    </mc:Choice>
    <mc:Fallback>
      <p:transition spd="slow" advClick="0" advTm="1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Transient: </a:t>
            </a:r>
            <a:r>
              <a:rPr lang="fa-IR" dirty="0" smtClean="0">
                <a:solidFill>
                  <a:schemeClr val="tx1"/>
                </a:solidFill>
              </a:rPr>
              <a:t>گذرا، ترارونده، موقت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77334" y="3519054"/>
            <a:ext cx="782935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/>
              <a:t> </a:t>
            </a:r>
            <a:r>
              <a:rPr lang="en-US" sz="3200" dirty="0" smtClean="0"/>
              <a:t>the hardships of life are transient. </a:t>
            </a:r>
          </a:p>
          <a:p>
            <a:pPr algn="ctr"/>
            <a:r>
              <a:rPr lang="fa-IR" sz="3200" dirty="0" smtClean="0"/>
              <a:t>سختی های زندگی گذرا هستند. </a:t>
            </a:r>
            <a:endParaRPr lang="en-US" sz="3200" dirty="0" smtClean="0"/>
          </a:p>
        </p:txBody>
      </p:sp>
      <p:sp>
        <p:nvSpPr>
          <p:cNvPr id="3" name="TextBox 2"/>
          <p:cNvSpPr txBox="1"/>
          <p:nvPr/>
        </p:nvSpPr>
        <p:spPr>
          <a:xfrm rot="586419">
            <a:off x="1010138" y="2110508"/>
            <a:ext cx="78596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70C0"/>
                </a:solidFill>
              </a:rPr>
              <a:t>Synonyms: </a:t>
            </a:r>
            <a:r>
              <a:rPr lang="en-US" sz="2400" dirty="0" smtClean="0">
                <a:solidFill>
                  <a:srgbClr val="0070C0"/>
                </a:solidFill>
              </a:rPr>
              <a:t>fleeting: momentary: ephemeral: temporary</a:t>
            </a:r>
            <a:endParaRPr lang="en-US" sz="2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4437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 advClick="0" advTm="10000">
        <p14:reveal/>
      </p:transition>
    </mc:Choice>
    <mc:Fallback>
      <p:transition spd="slow" advClick="0" advTm="1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500"/>
                            </p:stCondLst>
                            <p:childTnLst>
                              <p:par>
                                <p:cTn id="2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1273" y="568036"/>
            <a:ext cx="8442730" cy="1011382"/>
          </a:xfrm>
        </p:spPr>
        <p:txBody>
          <a:bodyPr/>
          <a:lstStyle/>
          <a:p>
            <a:pPr algn="ctr"/>
            <a:r>
              <a:rPr lang="en-US" sz="4400" dirty="0" smtClean="0">
                <a:solidFill>
                  <a:schemeClr val="tx1"/>
                </a:solidFill>
              </a:rPr>
              <a:t>Transmute: </a:t>
            </a:r>
            <a:r>
              <a:rPr lang="fa-IR" sz="4400" dirty="0" smtClean="0">
                <a:solidFill>
                  <a:schemeClr val="tx1"/>
                </a:solidFill>
              </a:rPr>
              <a:t>تغییر کردن، تراگوهریدن</a:t>
            </a:r>
            <a:endParaRPr lang="en-US" sz="440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1273" y="3061856"/>
            <a:ext cx="8442730" cy="928254"/>
          </a:xfrm>
        </p:spPr>
        <p:txBody>
          <a:bodyPr>
            <a:noAutofit/>
          </a:bodyPr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smtClean="0">
                <a:solidFill>
                  <a:schemeClr val="tx1"/>
                </a:solidFill>
              </a:rPr>
              <a:t>the innocent man transmuted to a criminal at the end. </a:t>
            </a:r>
          </a:p>
          <a:p>
            <a:pPr algn="ctr"/>
            <a:r>
              <a:rPr lang="fa-IR" sz="2400" dirty="0">
                <a:solidFill>
                  <a:schemeClr val="tx1"/>
                </a:solidFill>
              </a:rPr>
              <a:t> </a:t>
            </a:r>
            <a:r>
              <a:rPr lang="fa-IR" sz="2400" dirty="0" smtClean="0">
                <a:solidFill>
                  <a:schemeClr val="tx1"/>
                </a:solidFill>
              </a:rPr>
              <a:t>در پایان، مرد بیچاره یک جنایتکار شد. 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78873" y="5250873"/>
            <a:ext cx="136130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More words: transmit: transport: transpire: transpose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79545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 advClick="0" advTm="10000">
        <p14:reveal/>
      </p:transition>
    </mc:Choice>
    <mc:Fallback>
      <p:transition spd="slow" advClick="0" advTm="1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6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54</TotalTime>
  <Words>264</Words>
  <Application>Microsoft Office PowerPoint</Application>
  <PresentationFormat>Widescreen</PresentationFormat>
  <Paragraphs>31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Tahoma</vt:lpstr>
      <vt:lpstr>Trebuchet MS</vt:lpstr>
      <vt:lpstr>Wingdings 3</vt:lpstr>
      <vt:lpstr>Facet</vt:lpstr>
      <vt:lpstr>trans</vt:lpstr>
      <vt:lpstr>Transcribe: ترانویسی، نسخه برداری</vt:lpstr>
      <vt:lpstr>Transaction:  خرید و فروش، تراکنش، معامله </vt:lpstr>
      <vt:lpstr>Transfer: ترافرستادن، منتقل کردن</vt:lpstr>
      <vt:lpstr>Transformation: دگردیسی، تبدیل </vt:lpstr>
      <vt:lpstr>Transfusion: ترامیختن، انتقال خون</vt:lpstr>
      <vt:lpstr>Transient: گذرا، ترارونده، موقت</vt:lpstr>
      <vt:lpstr>Transmute: تغییر کردن، تراگوهریدن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</dc:title>
  <dc:creator>Zahra</dc:creator>
  <cp:lastModifiedBy>Zahra</cp:lastModifiedBy>
  <cp:revision>8</cp:revision>
  <dcterms:created xsi:type="dcterms:W3CDTF">2021-04-15T09:43:16Z</dcterms:created>
  <dcterms:modified xsi:type="dcterms:W3CDTF">2021-04-23T20:58:31Z</dcterms:modified>
</cp:coreProperties>
</file>