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787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197-39BE-494C-80A0-BE1C00041CD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E31-5BD8-41A1-863F-B4DA56CC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76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3000">
        <p:push dir="u"/>
      </p:transition>
    </mc:Choice>
    <mc:Fallback>
      <p:transition spd="slow" advClick="0" advTm="13000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197-39BE-494C-80A0-BE1C00041CD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E31-5BD8-41A1-863F-B4DA56CC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57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3000">
        <p:push dir="u"/>
      </p:transition>
    </mc:Choice>
    <mc:Fallback>
      <p:transition spd="slow" advClick="0" advTm="13000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197-39BE-494C-80A0-BE1C00041CD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E31-5BD8-41A1-863F-B4DA56CC14C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7991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3000">
        <p:push dir="u"/>
      </p:transition>
    </mc:Choice>
    <mc:Fallback>
      <p:transition spd="slow" advClick="0" advTm="13000">
        <p:push dir="u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197-39BE-494C-80A0-BE1C00041CD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E31-5BD8-41A1-863F-B4DA56CC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32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3000">
        <p:push dir="u"/>
      </p:transition>
    </mc:Choice>
    <mc:Fallback>
      <p:transition spd="slow" advClick="0" advTm="13000">
        <p:push dir="u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197-39BE-494C-80A0-BE1C00041CD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E31-5BD8-41A1-863F-B4DA56CC14C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6098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3000">
        <p:push dir="u"/>
      </p:transition>
    </mc:Choice>
    <mc:Fallback>
      <p:transition spd="slow" advClick="0" advTm="13000">
        <p:push dir="u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197-39BE-494C-80A0-BE1C00041CD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E31-5BD8-41A1-863F-B4DA56CC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7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3000">
        <p:push dir="u"/>
      </p:transition>
    </mc:Choice>
    <mc:Fallback>
      <p:transition spd="slow" advClick="0" advTm="13000">
        <p:push dir="u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197-39BE-494C-80A0-BE1C00041CD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E31-5BD8-41A1-863F-B4DA56CC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11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3000">
        <p:push dir="u"/>
      </p:transition>
    </mc:Choice>
    <mc:Fallback>
      <p:transition spd="slow" advClick="0" advTm="13000">
        <p:push dir="u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197-39BE-494C-80A0-BE1C00041CD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E31-5BD8-41A1-863F-B4DA56CC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20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3000">
        <p:push dir="u"/>
      </p:transition>
    </mc:Choice>
    <mc:Fallback>
      <p:transition spd="slow" advClick="0" advTm="13000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197-39BE-494C-80A0-BE1C00041CD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E31-5BD8-41A1-863F-B4DA56CC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13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3000">
        <p:push dir="u"/>
      </p:transition>
    </mc:Choice>
    <mc:Fallback>
      <p:transition spd="slow" advClick="0" advTm="13000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197-39BE-494C-80A0-BE1C00041CD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E31-5BD8-41A1-863F-B4DA56CC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26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3000">
        <p:push dir="u"/>
      </p:transition>
    </mc:Choice>
    <mc:Fallback>
      <p:transition spd="slow" advClick="0" advTm="13000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197-39BE-494C-80A0-BE1C00041CD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E31-5BD8-41A1-863F-B4DA56CC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53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3000">
        <p:push dir="u"/>
      </p:transition>
    </mc:Choice>
    <mc:Fallback>
      <p:transition spd="slow" advClick="0" advTm="13000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197-39BE-494C-80A0-BE1C00041CD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E31-5BD8-41A1-863F-B4DA56CC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8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3000">
        <p:push dir="u"/>
      </p:transition>
    </mc:Choice>
    <mc:Fallback>
      <p:transition spd="slow" advClick="0" advTm="13000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197-39BE-494C-80A0-BE1C00041CD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E31-5BD8-41A1-863F-B4DA56CC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16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3000">
        <p:push dir="u"/>
      </p:transition>
    </mc:Choice>
    <mc:Fallback>
      <p:transition spd="slow" advClick="0" advTm="13000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197-39BE-494C-80A0-BE1C00041CD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E31-5BD8-41A1-863F-B4DA56CC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64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3000">
        <p:push dir="u"/>
      </p:transition>
    </mc:Choice>
    <mc:Fallback>
      <p:transition spd="slow" advClick="0" advTm="13000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197-39BE-494C-80A0-BE1C00041CD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E31-5BD8-41A1-863F-B4DA56CC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67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3000">
        <p:push dir="u"/>
      </p:transition>
    </mc:Choice>
    <mc:Fallback>
      <p:transition spd="slow" advClick="0" advTm="13000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197-39BE-494C-80A0-BE1C00041CD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E1E31-5BD8-41A1-863F-B4DA56CC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89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3000">
        <p:push dir="u"/>
      </p:transition>
    </mc:Choice>
    <mc:Fallback>
      <p:transition spd="slow" advClick="0" advTm="13000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51197-39BE-494C-80A0-BE1C00041CD4}" type="datetimeFigureOut">
              <a:rPr lang="en-US" smtClean="0"/>
              <a:t>2/16/2022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3DE1E31-5BD8-41A1-863F-B4DA56CC1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2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13000">
        <p:push dir="u"/>
      </p:transition>
    </mc:Choice>
    <mc:Fallback>
      <p:transition spd="slow" advClick="0" advTm="13000">
        <p:push dir="u"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929640"/>
            <a:ext cx="7766936" cy="158496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Ced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cess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solidFill>
                  <a:schemeClr val="tx1"/>
                </a:solidFill>
              </a:rPr>
              <a:t>از ریشه لاتین هستند به معنای رفتن 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590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3000">
        <p:push dir="u"/>
      </p:transition>
    </mc:Choice>
    <mc:Fallback>
      <p:transition spd="slow" advClick="0" advTm="1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Precede: </a:t>
            </a:r>
            <a:r>
              <a:rPr lang="fa-IR" dirty="0" smtClean="0">
                <a:solidFill>
                  <a:schemeClr val="tx1"/>
                </a:solidFill>
              </a:rPr>
              <a:t>پیش افتادن از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191000"/>
            <a:ext cx="8596668" cy="18503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The guards preceded the president down the corridor. </a:t>
            </a:r>
            <a:endParaRPr lang="fa-IR" sz="2400" dirty="0" smtClean="0"/>
          </a:p>
          <a:p>
            <a:pPr marL="0" indent="0" algn="ctr">
              <a:buNone/>
            </a:pPr>
            <a:r>
              <a:rPr lang="fa-IR" sz="2400" dirty="0" smtClean="0"/>
              <a:t>نگهبانان پیشتر از رییس جمهور در دالان به راه افتادند.  </a:t>
            </a:r>
            <a:endParaRPr lang="en-US" sz="2400" dirty="0" smtClean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 rot="654346">
            <a:off x="1173480" y="2514600"/>
            <a:ext cx="8881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Synonyms: lead: go before: herald: front</a:t>
            </a:r>
            <a:endParaRPr lang="en-US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226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3000">
        <p:push dir="u"/>
      </p:transition>
    </mc:Choice>
    <mc:Fallback>
      <p:transition spd="slow" advClick="0" advTm="1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7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960120"/>
            <a:ext cx="9235439" cy="1036320"/>
          </a:xfrm>
        </p:spPr>
        <p:txBody>
          <a:bodyPr/>
          <a:lstStyle/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Exceed: </a:t>
            </a:r>
            <a:r>
              <a:rPr lang="fa-IR" sz="4400" dirty="0" smtClean="0">
                <a:solidFill>
                  <a:schemeClr val="tx1"/>
                </a:solidFill>
              </a:rPr>
              <a:t>بیشتر بودن، بیشتر شدن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3920" y="4050833"/>
            <a:ext cx="8390083" cy="109689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Working hours must not exceed 42 hours a week. 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ساعت کاری نباید بیشتر از 42 ساعت در هفته باشد.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355090">
            <a:off x="1507068" y="2682240"/>
            <a:ext cx="9132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beat: better: excel: outdo: outrun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611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3000">
        <p:push dir="u"/>
      </p:transition>
    </mc:Choice>
    <mc:Fallback>
      <p:transition spd="slow" advClick="0" advTm="1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</a:rPr>
              <a:t>Precedence: </a:t>
            </a:r>
            <a:r>
              <a:rPr lang="fa-IR" sz="4000" dirty="0" smtClean="0">
                <a:solidFill>
                  <a:schemeClr val="tx1"/>
                </a:solidFill>
              </a:rPr>
              <a:t>پیشی، برتری، اولویت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191000"/>
            <a:ext cx="8596668" cy="18503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A society in which appearance takes precedence over skill or virtue. </a:t>
            </a:r>
          </a:p>
          <a:p>
            <a:pPr marL="0" indent="0" algn="ctr">
              <a:buNone/>
            </a:pPr>
            <a:r>
              <a:rPr lang="fa-IR" sz="2000" dirty="0" smtClean="0">
                <a:solidFill>
                  <a:schemeClr val="tx1"/>
                </a:solidFill>
              </a:rPr>
              <a:t>یک جامعه که در آن برتری با ظاهر است تا با مهارت یا فضیلت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642271">
            <a:off x="677334" y="2590800"/>
            <a:ext cx="91829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preference: priority: supremacy: seniority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014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3000">
        <p:push dir="u"/>
      </p:transition>
    </mc:Choice>
    <mc:Fallback>
      <p:transition spd="slow" advClick="0" advTm="1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3920" y="822960"/>
            <a:ext cx="8390083" cy="944880"/>
          </a:xfrm>
        </p:spPr>
        <p:txBody>
          <a:bodyPr/>
          <a:lstStyle/>
          <a:p>
            <a:pPr algn="ctr"/>
            <a:r>
              <a:rPr lang="en-US" sz="4800" dirty="0" smtClean="0">
                <a:solidFill>
                  <a:schemeClr val="tx1"/>
                </a:solidFill>
              </a:rPr>
              <a:t>Intercede: </a:t>
            </a:r>
            <a:r>
              <a:rPr lang="fa-IR" sz="4800" dirty="0" smtClean="0">
                <a:solidFill>
                  <a:schemeClr val="tx1"/>
                </a:solidFill>
              </a:rPr>
              <a:t>میانجیگری کردن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3920" y="4050833"/>
            <a:ext cx="8390083" cy="1096899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My father interceded with the teachers on my behalf. </a:t>
            </a:r>
          </a:p>
          <a:p>
            <a:pPr algn="ctr"/>
            <a:r>
              <a:rPr lang="fa-IR" sz="2800" dirty="0" smtClean="0">
                <a:solidFill>
                  <a:schemeClr val="tx1"/>
                </a:solidFill>
              </a:rPr>
              <a:t>پدرم بین من و معلمانم میانجیگری کرد.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605426">
            <a:off x="1097280" y="2788920"/>
            <a:ext cx="101899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Synonyms: arbitrate: intervene: mediate: plead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66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3000">
        <p:push dir="u"/>
      </p:transition>
    </mc:Choice>
    <mc:Fallback>
      <p:transition spd="slow" advClick="0" advTm="1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5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7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Precedent: </a:t>
            </a:r>
            <a:r>
              <a:rPr lang="fa-IR" sz="4400" dirty="0" smtClean="0">
                <a:solidFill>
                  <a:schemeClr val="tx1"/>
                </a:solidFill>
              </a:rPr>
              <a:t>سابقه، پیشین، قبلی 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709160"/>
            <a:ext cx="8596668" cy="13322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An epidemic on this scales is without precedent. </a:t>
            </a:r>
          </a:p>
          <a:p>
            <a:pPr marL="0" indent="0" algn="ctr">
              <a:buNone/>
            </a:pPr>
            <a:r>
              <a:rPr lang="fa-IR" sz="2800" dirty="0" smtClean="0">
                <a:solidFill>
                  <a:schemeClr val="tx1"/>
                </a:solidFill>
              </a:rPr>
              <a:t>یک بیماری فراگیر مانند این بی سابقه است.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475532">
            <a:off x="1631690" y="2758440"/>
            <a:ext cx="7707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Synonyms: example: instance: model: pattern 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708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3000">
        <p:push dir="u"/>
      </p:transition>
    </mc:Choice>
    <mc:Fallback>
      <p:transition spd="slow" advClick="0" advTm="1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75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188720"/>
            <a:ext cx="8725363" cy="960120"/>
          </a:xfrm>
        </p:spPr>
        <p:txBody>
          <a:bodyPr/>
          <a:lstStyle/>
          <a:p>
            <a:r>
              <a:rPr lang="en-US" sz="4800" dirty="0" smtClean="0">
                <a:solidFill>
                  <a:schemeClr val="tx1"/>
                </a:solidFill>
              </a:rPr>
              <a:t>Predecessor:</a:t>
            </a:r>
            <a:r>
              <a:rPr lang="fa-IR" sz="4800" dirty="0" smtClean="0">
                <a:solidFill>
                  <a:schemeClr val="tx1"/>
                </a:solidFill>
              </a:rPr>
              <a:t> (فرد،چیز) قبلی 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160" y="2834641"/>
            <a:ext cx="8374843" cy="1021079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The new BMW has a more powerful engine than its predecessor. </a:t>
            </a:r>
          </a:p>
          <a:p>
            <a:pPr algn="ctr"/>
            <a:r>
              <a:rPr lang="fa-IR" sz="2400" dirty="0" smtClean="0">
                <a:solidFill>
                  <a:schemeClr val="tx1"/>
                </a:solidFill>
              </a:rPr>
              <a:t>موتور جدید بی ام و نسبت به مدل قبلی قدرت بیشتری دارد.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5029200"/>
            <a:ext cx="10709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More words: preceding: intercession: procedure: proceed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664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13000">
        <p:push dir="u"/>
      </p:transition>
    </mc:Choice>
    <mc:Fallback>
      <p:transition spd="slow" advClick="0" advTm="13000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101</TotalTime>
  <Words>230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Ced/cess</vt:lpstr>
      <vt:lpstr>Precede: پیش افتادن از</vt:lpstr>
      <vt:lpstr>Exceed: بیشتر بودن، بیشتر شدن</vt:lpstr>
      <vt:lpstr>Precedence: پیشی، برتری، اولویت</vt:lpstr>
      <vt:lpstr>Intercede: میانجیگری کردن</vt:lpstr>
      <vt:lpstr>Precedent: سابقه، پیشین، قبلی </vt:lpstr>
      <vt:lpstr>Predecessor: (فرد،چیز) قبلی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Ced/cess</dc:title>
  <dc:creator>Zahra</dc:creator>
  <cp:lastModifiedBy>Zahra</cp:lastModifiedBy>
  <cp:revision>9</cp:revision>
  <dcterms:created xsi:type="dcterms:W3CDTF">2022-02-16T20:13:13Z</dcterms:created>
  <dcterms:modified xsi:type="dcterms:W3CDTF">2022-02-16T21:55:08Z</dcterms:modified>
</cp:coreProperties>
</file>